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996"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333" r:id="rId29"/>
    <p:sldId id="270" r:id="rId30"/>
    <p:sldId id="309" r:id="rId31"/>
    <p:sldId id="310" r:id="rId32"/>
    <p:sldId id="311" r:id="rId33"/>
    <p:sldId id="312" r:id="rId34"/>
    <p:sldId id="314" r:id="rId35"/>
    <p:sldId id="313" r:id="rId36"/>
    <p:sldId id="315" r:id="rId37"/>
    <p:sldId id="31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andesh Yadav" initials="SY" lastIdx="1" clrIdx="6">
    <p:extLst>
      <p:ext uri="{19B8F6BF-5375-455C-9EA6-DF929625EA0E}">
        <p15:presenceInfo xmlns:p15="http://schemas.microsoft.com/office/powerpoint/2012/main" userId="ec8f7e1d523c5e9d"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2" d="100"/>
          <a:sy n="72" d="100"/>
        </p:scale>
        <p:origin x="129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12/6/2021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6T15:21:56.988"/>
    </inkml:context>
    <inkml:brush xml:id="br0">
      <inkml:brushProperty name="width" value="0.35" units="cm"/>
      <inkml:brushProperty name="height" value="0.35" units="cm"/>
      <inkml:brushProperty name="color" value="#FFFFFF"/>
    </inkml:brush>
  </inkml:definitions>
  <inkml:trace contextRef="#ctx0" brushRef="#br0">245 60 24575,'0'-1'0,"-1"0"0,1 0 0,-1-1 0,1 1 0,-1 0 0,0 0 0,0 0 0,1 0 0,-1 0 0,0 0 0,0 1 0,0-1 0,0 0 0,0 0 0,0 0 0,0 1 0,0-1 0,0 1 0,0-1 0,-1 1 0,1-1 0,0 1 0,0 0 0,0-1 0,-1 1 0,-1 0 0,-40-6 0,36 6 0,-52-2 0,43 2 0,0 0 0,0-1 0,-30-6 0,45 7 0,1 0 0,-1 1 0,0-2 0,1 1 0,-1 0 0,1 0 0,-1 0 0,0 0 0,1 0 0,-1 0 0,1-1 0,-1 1 0,1 0 0,-1-1 0,1 1 0,-1 0 0,1-1 0,-1 1 0,1 0 0,-1-1 0,1 1 0,-1-1 0,1 1 0,0-1 0,-1 1 0,1-1 0,0 1 0,-1-1 0,16-6 0,28 0 0,113 6-1365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6T15:51:41.155"/>
    </inkml:context>
    <inkml:brush xml:id="br0">
      <inkml:brushProperty name="width" value="0.35" units="cm"/>
      <inkml:brushProperty name="height" value="0.35" units="cm"/>
      <inkml:brushProperty name="color" value="#FFFFFF"/>
    </inkml:brush>
  </inkml:definitions>
  <inkml:trace contextRef="#ctx0" brushRef="#br0">168 120 24575,'1'-2'0,"1"-1"0,-1 1 0,1-1 0,0 1 0,0 0 0,0 0 0,0 0 0,0 0 0,1 1 0,-1-1 0,0 0 0,6-2 0,2-2 0,69-53 0,-78 59 0,-1 0 0,1 0 0,0-1 0,-1 1 0,1 0 0,-1-1 0,1 1 0,-1-1 0,1 1 0,-1-1 0,0 1 0,1-1 0,-1 1 0,1-1 0,-1 1 0,0-1 0,0 1 0,1-1 0,-1 0 0,0 1 0,0-1 0,0 0 0,0 1 0,1-2 0,-13-5 0,-27 2 0,38 5 0,-170 0 0,96 2 0,270-2-1365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6T15:51:52.013"/>
    </inkml:context>
    <inkml:brush xml:id="br0">
      <inkml:brushProperty name="width" value="0.35" units="cm"/>
      <inkml:brushProperty name="height" value="0.35" units="cm"/>
      <inkml:brushProperty name="color" value="#FFFFFF"/>
    </inkml:brush>
  </inkml:definitions>
  <inkml:trace contextRef="#ctx0" brushRef="#br0">519 531 24575,'2'-4'0,"1"1"0,-1-1 0,1 1 0,0 0 0,0 0 0,1 0 0,-1 0 0,1 1 0,-1-1 0,1 1 0,0 0 0,5-2 0,9-6 0,94-65 0,-4-5 0,136-129 0,-213 179 0,35-44 0,-65 74 0,-1 0 0,0 0 0,1 0 0,-1-1 0,0 1 0,1 0 0,-1 0 0,0-1 0,0 1 0,1 0 0,-1-1 0,0 1 0,0 0 0,1-1 0,-1 1 0,0 0 0,0-1 0,0 1 0,0-1 0,0 1 0,1 0 0,-1-1 0,0 1 0,0-1 0,0 1 0,0 0 0,0-1 0,0 1 0,0-1 0,0 1 0,-1-1 0,1 1 0,0 0 0,0-1 0,0 1 0,0 0 0,-1-1 0,-16 2 0,-23 15 0,22-6 0,-3 1 0,-1 1 0,2 2 0,-38 31 0,45-34 0,-1-1 0,0 0 0,-27 14 0,25-16 0,1 2 0,0-1 0,-19 17 0,-3 10 0,29-26 0,-1-1 0,0 0 0,-1 0 0,0-1 0,0 0 0,0-1 0,-1 0 0,0-1 0,-1 0 0,-23 8 0,5-9 0,0-1 0,-1-1 0,0-1 0,-59-6 0,15 2 0,-22 1-682,-137 18-1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6T15:21:47.817"/>
    </inkml:context>
    <inkml:brush xml:id="br0">
      <inkml:brushProperty name="width" value="0.35" units="cm"/>
      <inkml:brushProperty name="height" value="0.35" units="cm"/>
      <inkml:brushProperty name="color" value="#FFFFFF"/>
    </inkml:brush>
  </inkml:definitions>
  <inkml:trace contextRef="#ctx0" brushRef="#br0">216 357 24575,'1'-76'0,"-3"-83"0,2 156 0,0 0 0,-1 0 0,1 1 0,-1-1 0,0 0 0,0 1 0,0-1 0,0 1 0,0-1 0,0 1 0,-1-1 0,1 1 0,-1 0 0,0 0 0,0 0 0,0 0 0,0 0 0,0 0 0,0 0 0,0 1 0,0-1 0,-1 1 0,1-1 0,-1 1 0,-3-1 0,-6-2 0,0 1 0,0 0 0,-1 1 0,-19-1 0,19 2 0,-1 0 0,-21-7 0,32 8 0,0-1 0,1-1 0,-1 1 0,1 0 0,-1-1 0,1 1 0,-1-1 0,-1-2 0,1-5 0,16 0 0,1 7-92,0-1-1,0 2 0,1 0 0,20 1 1,-21 0-810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6T15:31:49.273"/>
    </inkml:context>
    <inkml:brush xml:id="br0">
      <inkml:brushProperty name="width" value="0.05" units="cm"/>
      <inkml:brushProperty name="height" value="0.05" units="cm"/>
    </inkml:brush>
  </inkml:definitions>
  <inkml:trace contextRef="#ctx0" brushRef="#br0">0 0 24575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06T15:49:38.032"/>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06T15:49:38.975"/>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06T15:49:39.163"/>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06T15:49:39.586"/>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0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06T15:49:39.649"/>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0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6T15:49:56.521"/>
    </inkml:context>
    <inkml:brush xml:id="br0">
      <inkml:brushProperty name="width" value="0.35" units="cm"/>
      <inkml:brushProperty name="height" value="0.35" units="cm"/>
      <inkml:brushProperty name="color" value="#FFFFFF"/>
    </inkml:brush>
  </inkml:definitions>
  <inkml:trace contextRef="#ctx0" brushRef="#br0">458 0 24575,'-26'1'0,"0"2"0,-29 6 0,-21 2 0,-177-2 0,232-4 0,21-5 0,0 0 0,0 1 0,0-1 0,0 0 0,0 1 0,1-1 0,-1 0 0,0 1 0,0-1 0,0 0 0,1 0 0,-1 1 0,0-1 0,1 0 0,-1 0 0,0 1 0,0-1 0,1 0 0,-1 0 0,0 0 0,1 1 0,-1-1 0,0 0 0,1 0 0,-1 0 0,1 0 0,-1 0 0,0 0 0,1 0 0,43 10 0,98-5 0,-28-2 0,-108-3 0,1 0 0,0 1 0,-1 0 0,1 0 0,-1 0 0,0 1 0,1 0 0,-1 0 0,0 1 0,0 0 0,0 0 0,-1 0 0,1 1 0,-1 0 0,0 0 0,1 0 0,-2 1 0,1-1 0,7 10 0,-8-8 0,1-1 0,1 0 0,-1-1 0,1 1 0,-1-1 0,1 0 0,1 0 0,-1-1 0,0 0 0,1 0 0,0-1 0,-1 1 0,1-1 0,0-1 0,0 1 0,0-1 0,0-1 0,11 1 0,-82-4-1365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1BEF0D-F0BB-DE4B-95CE-6DB70DBA9567}" type="datetimeFigureOut">
              <a:rPr lang="en-US" smtClean="0"/>
              <a:pPr/>
              <a:t>12/6/2021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28473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91405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388810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7920649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521438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96444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146344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255148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028274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498444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390250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023114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7971095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586B75A-687E-405C-8A0B-8D00578BA2C3}" type="datetimeFigureOut">
              <a:rPr lang="en-US" smtClean="0"/>
              <a:pPr/>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7573696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586B75A-687E-405C-8A0B-8D00578BA2C3}" type="datetimeFigureOut">
              <a:rPr lang="en-US" smtClean="0"/>
              <a:pPr/>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52944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76117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0953972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242372198"/>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746753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37085535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12/6/2021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195415973"/>
      </p:ext>
    </p:extLst>
  </p:cSld>
  <p:clrMap bg1="dk1" tx1="lt1" bg2="dk2" tx2="lt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 id="2147484015" r:id="rId19"/>
    <p:sldLayoutId id="2147484016" r:id="rId20"/>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2.xml"/><Relationship Id="rId4" Type="http://schemas.openxmlformats.org/officeDocument/2006/relationships/hyperlink" Target="https://github.com/Sandesh-Yadav/Data-Science-Capstone-Project/blob/master/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2.xml"/><Relationship Id="rId5" Type="http://schemas.openxmlformats.org/officeDocument/2006/relationships/hyperlink" Target="https://github.com/Sandesh-Yadav/Data-Science-Capstone-Project/blob/master/jupyter-labs-eda-dataviz.ipynb" TargetMode="Externa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hyperlink" Target="https://www.freepngimg.com/png/11642-database-png" TargetMode="External"/><Relationship Id="rId2" Type="http://schemas.openxmlformats.org/officeDocument/2006/relationships/image" Target="../media/image19.png"/><Relationship Id="rId1" Type="http://schemas.openxmlformats.org/officeDocument/2006/relationships/slideLayout" Target="../slideLayouts/slideLayout32.xml"/><Relationship Id="rId4" Type="http://schemas.openxmlformats.org/officeDocument/2006/relationships/hyperlink" Target="https://github.com/Sandesh-Yadav/Data-Science-Capstone-Project/blob/master/jupyter-labs-eda-sql-coursera.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Sandesh-Yadav/Data-Science-Capstone-Project/blob/master/lab_jupyter_launch_site_location.ipynb" TargetMode="Externa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ndesh-Yadav/Data-Science-Capstone-Project/blob/master/SpaceX_Machine%20Learning%20Prediction_Part_5.ipynb" TargetMode="External"/><Relationship Id="rId2" Type="http://schemas.openxmlformats.org/officeDocument/2006/relationships/image" Target="../media/image20.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hyperlink" Target="https://picpedia.org/handwriting/r/result.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2.xml"/><Relationship Id="rId4" Type="http://schemas.openxmlformats.org/officeDocument/2006/relationships/hyperlink" Target="https://www.maxpixel.net/Range-Bullseye-Target-Hit-Aim-Sport-Arrow-288904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2.png"/><Relationship Id="rId1" Type="http://schemas.openxmlformats.org/officeDocument/2006/relationships/slideLayout" Target="../slideLayouts/slideLayout32.xml"/><Relationship Id="rId4" Type="http://schemas.openxmlformats.org/officeDocument/2006/relationships/image" Target="../media/image420.png"/></Relationships>
</file>

<file path=ppt/slides/_rels/slide3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3.png"/><Relationship Id="rId1" Type="http://schemas.openxmlformats.org/officeDocument/2006/relationships/slideLayout" Target="../slideLayouts/slideLayout32.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44.jpeg"/><Relationship Id="rId1" Type="http://schemas.openxmlformats.org/officeDocument/2006/relationships/slideLayout" Target="../slideLayouts/slideLayout3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image" Target="../media/image45.png"/><Relationship Id="rId1" Type="http://schemas.openxmlformats.org/officeDocument/2006/relationships/slideLayout" Target="../slideLayouts/slideLayout32.xml"/><Relationship Id="rId6" Type="http://schemas.openxmlformats.org/officeDocument/2006/relationships/image" Target="../media/image48.png"/><Relationship Id="rId11" Type="http://schemas.openxmlformats.org/officeDocument/2006/relationships/image" Target="../media/image49.png"/><Relationship Id="rId5" Type="http://schemas.openxmlformats.org/officeDocument/2006/relationships/customXml" Target="../ink/ink5.xml"/><Relationship Id="rId10" Type="http://schemas.openxmlformats.org/officeDocument/2006/relationships/customXml" Target="../ink/ink9.xml"/><Relationship Id="rId4" Type="http://schemas.openxmlformats.org/officeDocument/2006/relationships/image" Target="../media/image47.png"/><Relationship Id="rId9" Type="http://schemas.openxmlformats.org/officeDocument/2006/relationships/customXml" Target="../ink/ink8.xml"/></Relationships>
</file>

<file path=ppt/slides/_rels/slide4.xml.rels><?xml version="1.0" encoding="UTF-8" standalone="yes"?>
<Relationships xmlns="http://schemas.openxmlformats.org/package/2006/relationships"><Relationship Id="rId3" Type="http://schemas.openxmlformats.org/officeDocument/2006/relationships/hyperlink" Target="https://pngimg.com/download/51090" TargetMode="External"/><Relationship Id="rId2" Type="http://schemas.openxmlformats.org/officeDocument/2006/relationships/image" Target="../media/image7.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50.png"/><Relationship Id="rId1" Type="http://schemas.openxmlformats.org/officeDocument/2006/relationships/slideLayout" Target="../slideLayouts/slideLayout32.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52.png"/><Relationship Id="rId1" Type="http://schemas.openxmlformats.org/officeDocument/2006/relationships/slideLayout" Target="../slideLayouts/slideLayout3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2.xml"/><Relationship Id="rId4" Type="http://schemas.openxmlformats.org/officeDocument/2006/relationships/hyperlink" Target="https://github.com/Sandesh-Yadav/Data-Science-Capstone-Project/blob/master/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2.xml"/><Relationship Id="rId4" Type="http://schemas.openxmlformats.org/officeDocument/2006/relationships/hyperlink" Target="https://github.com/Sandesh-Yadav/Data-Science-Capstone-Project/blob/master/jupyter-labs-spacex-data-collection-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tx2">
                    <a:lumMod val="20000"/>
                    <a:lumOff val="80000"/>
                  </a:schemeClr>
                </a:solidFill>
                <a:latin typeface="Abadi"/>
                <a:ea typeface="SF Pro" pitchFamily="2" charset="0"/>
                <a:cs typeface="SF Pro" pitchFamily="2" charset="0"/>
              </a:rPr>
              <a:t>By Sandesh Yadav</a:t>
            </a:r>
          </a:p>
          <a:p>
            <a:r>
              <a:rPr lang="en-US" dirty="0">
                <a:solidFill>
                  <a:schemeClr val="tx2">
                    <a:lumMod val="20000"/>
                    <a:lumOff val="80000"/>
                  </a:schemeClr>
                </a:solidFill>
                <a:latin typeface="Abadi" panose="020B0604020104020204" pitchFamily="34" charset="0"/>
                <a:ea typeface="SF Pro" pitchFamily="2" charset="0"/>
                <a:cs typeface="SF Pro" pitchFamily="2" charset="0"/>
              </a:rPr>
              <a:t>4</a:t>
            </a:r>
            <a:r>
              <a:rPr lang="en-US" baseline="30000" dirty="0">
                <a:solidFill>
                  <a:schemeClr val="tx2">
                    <a:lumMod val="20000"/>
                    <a:lumOff val="80000"/>
                  </a:schemeClr>
                </a:solidFill>
                <a:latin typeface="Abadi" panose="020B0604020104020204" pitchFamily="34" charset="0"/>
                <a:ea typeface="SF Pro" pitchFamily="2" charset="0"/>
                <a:cs typeface="SF Pro" pitchFamily="2" charset="0"/>
              </a:rPr>
              <a:t>th</a:t>
            </a:r>
            <a:r>
              <a:rPr lang="en-US" dirty="0">
                <a:solidFill>
                  <a:schemeClr val="tx2">
                    <a:lumMod val="20000"/>
                    <a:lumOff val="80000"/>
                  </a:schemeClr>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095157"/>
            <a:ext cx="7938054" cy="3391783"/>
          </a:xfrm>
          <a:prstGeom prst="rect">
            <a:avLst/>
          </a:prstGeom>
        </p:spPr>
        <p:txBody>
          <a:bodyPr>
            <a:normAutofit fontScale="47500" lnSpcReduction="20000"/>
          </a:bodyPr>
          <a:lstStyle/>
          <a:p>
            <a:r>
              <a:rPr lang="en-US" sz="3400" dirty="0">
                <a:latin typeface="Arial" panose="020B0604020202020204" pitchFamily="34" charset="0"/>
                <a:cs typeface="Arial" panose="020B0604020202020204" pitchFamily="34" charset="0"/>
              </a:rPr>
              <a:t>Introduction</a:t>
            </a:r>
          </a:p>
          <a:p>
            <a:pPr lvl="1">
              <a:buFont typeface="Wingdings" panose="05000000000000000000" pitchFamily="2" charset="2"/>
              <a:buChar char="Ø"/>
            </a:pPr>
            <a:r>
              <a:rPr lang="en-US" sz="2900" dirty="0">
                <a:latin typeface="Arial" panose="020B0604020202020204" pitchFamily="34" charset="0"/>
                <a:cs typeface="Arial" panose="020B0604020202020204" pitchFamily="34" charset="0"/>
              </a:rPr>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 We mainly convert those outcomes into Training Labels with 1 means the booster successfully landed 0 means it was unsuccessful</a:t>
            </a:r>
          </a:p>
          <a:p>
            <a:r>
              <a:rPr lang="en-US" sz="3400" dirty="0">
                <a:latin typeface="Arial" panose="020B0604020202020204" pitchFamily="34" charset="0"/>
                <a:cs typeface="Arial" panose="020B0604020202020204" pitchFamily="34" charset="0"/>
              </a:rPr>
              <a:t>Process</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2">
                    <a:lumMod val="20000"/>
                    <a:lumOff val="80000"/>
                  </a:schemeClr>
                </a:solidFill>
                <a:latin typeface="Abadi"/>
              </a:rPr>
              <a:t>Data Wrangling</a:t>
            </a:r>
          </a:p>
        </p:txBody>
      </p:sp>
      <p:pic>
        <p:nvPicPr>
          <p:cNvPr id="3" name="Picture 2">
            <a:extLst>
              <a:ext uri="{FF2B5EF4-FFF2-40B4-BE49-F238E27FC236}">
                <a16:creationId xmlns:a16="http://schemas.microsoft.com/office/drawing/2014/main" id="{89272F7B-5DE2-44F5-91F3-D8427D32F94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329068" y="4072270"/>
            <a:ext cx="6794205" cy="2568630"/>
          </a:xfrm>
          <a:prstGeom prst="rect">
            <a:avLst/>
          </a:prstGeom>
        </p:spPr>
      </p:pic>
      <p:pic>
        <p:nvPicPr>
          <p:cNvPr id="6" name="Picture 5">
            <a:extLst>
              <a:ext uri="{FF2B5EF4-FFF2-40B4-BE49-F238E27FC236}">
                <a16:creationId xmlns:a16="http://schemas.microsoft.com/office/drawing/2014/main" id="{70359269-8844-4579-808E-EA90ED67224E}"/>
              </a:ext>
            </a:extLst>
          </p:cNvPr>
          <p:cNvPicPr>
            <a:picLocks noChangeAspect="1"/>
          </p:cNvPicPr>
          <p:nvPr/>
        </p:nvPicPr>
        <p:blipFill>
          <a:blip r:embed="rId3">
            <a:clrChange>
              <a:clrFrom>
                <a:srgbClr val="44546A"/>
              </a:clrFrom>
              <a:clrTo>
                <a:srgbClr val="44546A">
                  <a:alpha val="0"/>
                </a:srgbClr>
              </a:clrTo>
            </a:clrChange>
          </a:blip>
          <a:stretch>
            <a:fillRect/>
          </a:stretch>
        </p:blipFill>
        <p:spPr>
          <a:xfrm>
            <a:off x="8682329" y="2464903"/>
            <a:ext cx="2676899" cy="2715004"/>
          </a:xfrm>
          <a:prstGeom prst="rect">
            <a:avLst/>
          </a:prstGeom>
        </p:spPr>
      </p:pic>
      <p:sp>
        <p:nvSpPr>
          <p:cNvPr id="2" name="TextBox 1">
            <a:extLst>
              <a:ext uri="{FF2B5EF4-FFF2-40B4-BE49-F238E27FC236}">
                <a16:creationId xmlns:a16="http://schemas.microsoft.com/office/drawing/2014/main" id="{AD474A46-CAB8-4D65-99BB-7DF9EB17936A}"/>
              </a:ext>
            </a:extLst>
          </p:cNvPr>
          <p:cNvSpPr txBox="1"/>
          <p:nvPr/>
        </p:nvSpPr>
        <p:spPr>
          <a:xfrm>
            <a:off x="8906491" y="1371600"/>
            <a:ext cx="2739659" cy="382772"/>
          </a:xfrm>
          <a:prstGeom prst="rect">
            <a:avLst/>
          </a:prstGeom>
          <a:noFill/>
        </p:spPr>
        <p:txBody>
          <a:bodyPr wrap="square" rtlCol="0">
            <a:spAutoFit/>
          </a:bodyPr>
          <a:lstStyle/>
          <a:p>
            <a:r>
              <a:rPr lang="en-US" dirty="0">
                <a:hlinkClick r:id="rId4"/>
              </a:rPr>
              <a:t>GitHub URL to Notebook</a:t>
            </a:r>
            <a:endParaRPr lang="en-IN"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200025" y="540572"/>
            <a:ext cx="5960398"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2">
                    <a:lumMod val="20000"/>
                    <a:lumOff val="80000"/>
                  </a:schemeClr>
                </a:solidFill>
                <a:latin typeface="Abadi"/>
              </a:rPr>
              <a:t>EDA with Data Visualization</a:t>
            </a:r>
          </a:p>
        </p:txBody>
      </p:sp>
      <p:sp>
        <p:nvSpPr>
          <p:cNvPr id="7" name="TextBox 6">
            <a:extLst>
              <a:ext uri="{FF2B5EF4-FFF2-40B4-BE49-F238E27FC236}">
                <a16:creationId xmlns:a16="http://schemas.microsoft.com/office/drawing/2014/main" id="{F98CD97A-E995-48E2-9D72-6FE04C6FF16A}"/>
              </a:ext>
            </a:extLst>
          </p:cNvPr>
          <p:cNvSpPr txBox="1"/>
          <p:nvPr/>
        </p:nvSpPr>
        <p:spPr>
          <a:xfrm rot="16200000">
            <a:off x="739961" y="1117750"/>
            <a:ext cx="5386090" cy="5325989"/>
          </a:xfrm>
          <a:prstGeom prst="rect">
            <a:avLst/>
          </a:prstGeom>
          <a:noFill/>
        </p:spPr>
        <p:txBody>
          <a:bodyPr vert="eaVert" wrap="square" rtlCol="0">
            <a:spAutoFit/>
          </a:bodyPr>
          <a:lstStyle/>
          <a:p>
            <a:r>
              <a:rPr lang="en-IN" sz="2800" dirty="0">
                <a:latin typeface="Arial" panose="020B0604020202020204" pitchFamily="34" charset="0"/>
                <a:cs typeface="Arial" panose="020B0604020202020204" pitchFamily="34" charset="0"/>
              </a:rPr>
              <a:t>Scatter Graphs being drawn: </a:t>
            </a:r>
            <a:endParaRPr lang="en-IN" dirty="0">
              <a:latin typeface="Arial" panose="020B0604020202020204" pitchFamily="34" charset="0"/>
              <a:cs typeface="Arial" panose="020B0604020202020204" pitchFamily="34" charset="0"/>
            </a:endParaRPr>
          </a:p>
          <a:p>
            <a:endParaRPr lang="en-IN" sz="2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Flight Number VS. Payload Mass</a:t>
            </a:r>
          </a:p>
          <a:p>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Flight Number VS. Launch Site</a:t>
            </a:r>
          </a:p>
          <a:p>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Payload VS. Launch Site</a:t>
            </a:r>
          </a:p>
          <a:p>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Orbit VS. Flight Number </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Payload VS. Orbit Type </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Orbit VS. Payload Mass</a:t>
            </a:r>
          </a:p>
          <a:p>
            <a:endParaRPr lang="en-IN" sz="20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Scatter plots show how much one variable is affected by another. The relationship between two variables is called their correlation . Scatter plots usually consist of a large body of data. </a:t>
            </a:r>
            <a:endParaRPr lang="en-IN" sz="14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184D6920-8F70-4C2D-9D06-3DA15EB41A52}"/>
              </a:ext>
            </a:extLst>
          </p:cNvPr>
          <p:cNvSpPr txBox="1"/>
          <p:nvPr/>
        </p:nvSpPr>
        <p:spPr>
          <a:xfrm rot="16200000">
            <a:off x="6130560" y="984951"/>
            <a:ext cx="4955203" cy="5160700"/>
          </a:xfrm>
          <a:prstGeom prst="rect">
            <a:avLst/>
          </a:prstGeom>
          <a:noFill/>
        </p:spPr>
        <p:txBody>
          <a:bodyPr vert="eaVert" wrap="square" rtlCol="0">
            <a:spAutoFit/>
          </a:bodyPr>
          <a:lstStyle/>
          <a:p>
            <a:r>
              <a:rPr lang="en-US" sz="2800" dirty="0">
                <a:latin typeface="Arial" panose="020B0604020202020204" pitchFamily="34" charset="0"/>
                <a:cs typeface="Arial" panose="020B0604020202020204" pitchFamily="34" charset="0"/>
              </a:rPr>
              <a:t>Bar Graph being drawn: </a:t>
            </a:r>
          </a:p>
          <a:p>
            <a:endParaRPr lang="en-US" sz="2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Mean VS. Orbit</a:t>
            </a:r>
          </a:p>
          <a:p>
            <a:endParaRPr lang="en-US" sz="20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A bar diagram makes it easy to compare sets of data between different groups at a glance. The graph represents categories on one axis and a discrete value in the other. The goal is to show the relationship between the two axes. Bar charts can also show big changes in data over time.</a:t>
            </a:r>
          </a:p>
          <a:p>
            <a:endParaRPr lang="en-US" sz="1400" dirty="0">
              <a:latin typeface="Arial" panose="020B0604020202020204" pitchFamily="34" charset="0"/>
              <a:cs typeface="Arial" panose="020B0604020202020204" pitchFamily="34" charset="0"/>
            </a:endParaRPr>
          </a:p>
          <a:p>
            <a:r>
              <a:rPr lang="en-IN" sz="2800" dirty="0">
                <a:latin typeface="Arial" panose="020B0604020202020204" pitchFamily="34" charset="0"/>
                <a:cs typeface="Arial" panose="020B0604020202020204" pitchFamily="34" charset="0"/>
              </a:rPr>
              <a:t>Line Graph being drawn:</a:t>
            </a:r>
          </a:p>
          <a:p>
            <a:endParaRPr lang="en-IN" sz="2000" dirty="0"/>
          </a:p>
          <a:p>
            <a:r>
              <a:rPr lang="en-IN" sz="2000" dirty="0">
                <a:latin typeface="Arial" panose="020B0604020202020204" pitchFamily="34" charset="0"/>
                <a:cs typeface="Arial" panose="020B0604020202020204" pitchFamily="34" charset="0"/>
              </a:rPr>
              <a:t>Success Rate VS. Year </a:t>
            </a:r>
          </a:p>
          <a:p>
            <a:endParaRPr lang="en-IN" sz="20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Line graphs are useful in that they show data variables and trends very clearly and can help to make predictions about the results of data not yet recorded</a:t>
            </a:r>
            <a:endParaRPr lang="en-IN" sz="14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1336AD4F-EBD8-41FA-A349-3F73E7F566FF}"/>
              </a:ext>
            </a:extLst>
          </p:cNvPr>
          <p:cNvPicPr>
            <a:picLocks noChangeAspect="1"/>
          </p:cNvPicPr>
          <p:nvPr/>
        </p:nvPicPr>
        <p:blipFill>
          <a:blip r:embed="rId2">
            <a:clrChange>
              <a:clrFrom>
                <a:srgbClr val="44546A"/>
              </a:clrFrom>
              <a:clrTo>
                <a:srgbClr val="44546A">
                  <a:alpha val="0"/>
                </a:srgbClr>
              </a:clrTo>
            </a:clrChange>
          </a:blip>
          <a:stretch>
            <a:fillRect/>
          </a:stretch>
        </p:blipFill>
        <p:spPr>
          <a:xfrm>
            <a:off x="3677335" y="4269841"/>
            <a:ext cx="1286054" cy="1181265"/>
          </a:xfrm>
          <a:prstGeom prst="rect">
            <a:avLst/>
          </a:prstGeom>
        </p:spPr>
      </p:pic>
      <p:pic>
        <p:nvPicPr>
          <p:cNvPr id="12" name="Picture 11">
            <a:extLst>
              <a:ext uri="{FF2B5EF4-FFF2-40B4-BE49-F238E27FC236}">
                <a16:creationId xmlns:a16="http://schemas.microsoft.com/office/drawing/2014/main" id="{93AC6F28-2479-47CE-87D9-A3EA327BDEBB}"/>
              </a:ext>
            </a:extLst>
          </p:cNvPr>
          <p:cNvPicPr>
            <a:picLocks noChangeAspect="1"/>
          </p:cNvPicPr>
          <p:nvPr/>
        </p:nvPicPr>
        <p:blipFill>
          <a:blip r:embed="rId3">
            <a:clrChange>
              <a:clrFrom>
                <a:srgbClr val="44546A"/>
              </a:clrFrom>
              <a:clrTo>
                <a:srgbClr val="44546A">
                  <a:alpha val="0"/>
                </a:srgbClr>
              </a:clrTo>
            </a:clrChange>
          </a:blip>
          <a:stretch>
            <a:fillRect/>
          </a:stretch>
        </p:blipFill>
        <p:spPr>
          <a:xfrm>
            <a:off x="10205438" y="1193978"/>
            <a:ext cx="1390844" cy="1152686"/>
          </a:xfrm>
          <a:prstGeom prst="rect">
            <a:avLst/>
          </a:prstGeom>
        </p:spPr>
      </p:pic>
      <p:pic>
        <p:nvPicPr>
          <p:cNvPr id="14" name="Picture 13">
            <a:extLst>
              <a:ext uri="{FF2B5EF4-FFF2-40B4-BE49-F238E27FC236}">
                <a16:creationId xmlns:a16="http://schemas.microsoft.com/office/drawing/2014/main" id="{5CC31E2B-8010-457E-9DA8-C23980BBB0D7}"/>
              </a:ext>
            </a:extLst>
          </p:cNvPr>
          <p:cNvPicPr>
            <a:picLocks noChangeAspect="1"/>
          </p:cNvPicPr>
          <p:nvPr/>
        </p:nvPicPr>
        <p:blipFill>
          <a:blip r:embed="rId4">
            <a:clrChange>
              <a:clrFrom>
                <a:srgbClr val="44546A"/>
              </a:clrFrom>
              <a:clrTo>
                <a:srgbClr val="44546A">
                  <a:alpha val="0"/>
                </a:srgbClr>
              </a:clrTo>
            </a:clrChange>
          </a:blip>
          <a:stretch>
            <a:fillRect/>
          </a:stretch>
        </p:blipFill>
        <p:spPr>
          <a:xfrm>
            <a:off x="10432962" y="4030609"/>
            <a:ext cx="1228896" cy="1143160"/>
          </a:xfrm>
          <a:prstGeom prst="rect">
            <a:avLst/>
          </a:prstGeom>
        </p:spPr>
      </p:pic>
      <p:sp>
        <p:nvSpPr>
          <p:cNvPr id="2" name="TextBox 1">
            <a:extLst>
              <a:ext uri="{FF2B5EF4-FFF2-40B4-BE49-F238E27FC236}">
                <a16:creationId xmlns:a16="http://schemas.microsoft.com/office/drawing/2014/main" id="{47EA3113-47FE-4FAB-BD97-56993306EAE4}"/>
              </a:ext>
            </a:extLst>
          </p:cNvPr>
          <p:cNvSpPr txBox="1"/>
          <p:nvPr/>
        </p:nvSpPr>
        <p:spPr>
          <a:xfrm>
            <a:off x="7549116" y="629470"/>
            <a:ext cx="2727205" cy="369332"/>
          </a:xfrm>
          <a:prstGeom prst="rect">
            <a:avLst/>
          </a:prstGeom>
          <a:noFill/>
        </p:spPr>
        <p:txBody>
          <a:bodyPr wrap="square" rtlCol="0">
            <a:spAutoFit/>
          </a:bodyPr>
          <a:lstStyle/>
          <a:p>
            <a:r>
              <a:rPr lang="en-US" dirty="0">
                <a:hlinkClick r:id="rId5"/>
              </a:rPr>
              <a:t>GitHub URL to Notebook</a:t>
            </a:r>
            <a:endParaRPr lang="en-IN"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108004"/>
            <a:ext cx="9745663" cy="4775270"/>
          </a:xfrm>
          <a:prstGeom prst="rect">
            <a:avLst/>
          </a:prstGeom>
        </p:spPr>
        <p:txBody>
          <a:bodyPr lIns="91440" tIns="45720" rIns="91440" bIns="45720" anchor="t">
            <a:normAutofit fontScale="62500" lnSpcReduction="20000"/>
          </a:bodyPr>
          <a:lstStyle/>
          <a:p>
            <a:r>
              <a:rPr lang="en-US" sz="2600" dirty="0">
                <a:latin typeface="Arial" panose="020B0604020202020204" pitchFamily="34" charset="0"/>
                <a:cs typeface="Arial" panose="020B0604020202020204" pitchFamily="34" charset="0"/>
              </a:rPr>
              <a:t>Performed SQL queries to gather information about the dataset. </a:t>
            </a:r>
          </a:p>
          <a:p>
            <a:r>
              <a:rPr lang="en-US" sz="2600" dirty="0">
                <a:latin typeface="Arial" panose="020B0604020202020204" pitchFamily="34" charset="0"/>
                <a:cs typeface="Arial" panose="020B0604020202020204" pitchFamily="34" charset="0"/>
              </a:rPr>
              <a:t>For example of some questions we were asked about the data we needed information about. Which we are using SQL queries to get the answers in the dataset : </a:t>
            </a:r>
          </a:p>
          <a:p>
            <a:pPr marL="457200" lvl="1" indent="0">
              <a:buNone/>
            </a:pPr>
            <a:r>
              <a:rPr lang="en-US" sz="2600" dirty="0">
                <a:latin typeface="Arial" panose="020B0604020202020204" pitchFamily="34" charset="0"/>
                <a:cs typeface="Arial" panose="020B0604020202020204" pitchFamily="34" charset="0"/>
              </a:rPr>
              <a:t>• Displaying the names of the unique launch sites in the space mission </a:t>
            </a:r>
          </a:p>
          <a:p>
            <a:pPr marL="457200" lvl="1" indent="0">
              <a:buNone/>
            </a:pPr>
            <a:r>
              <a:rPr lang="en-US" sz="2600" dirty="0">
                <a:latin typeface="Arial" panose="020B0604020202020204" pitchFamily="34" charset="0"/>
                <a:cs typeface="Arial" panose="020B0604020202020204" pitchFamily="34" charset="0"/>
              </a:rPr>
              <a:t>• Displaying 5 records where launch sites begin with the string 'KSC’ </a:t>
            </a:r>
          </a:p>
          <a:p>
            <a:pPr marL="457200" lvl="1" indent="0">
              <a:buNone/>
            </a:pPr>
            <a:r>
              <a:rPr lang="en-US" sz="2600" dirty="0">
                <a:latin typeface="Arial" panose="020B0604020202020204" pitchFamily="34" charset="0"/>
                <a:cs typeface="Arial" panose="020B0604020202020204" pitchFamily="34" charset="0"/>
              </a:rPr>
              <a:t>• Displaying the total payload mass carried by boosters launched by NASA (CRS) </a:t>
            </a:r>
          </a:p>
          <a:p>
            <a:pPr marL="457200" lvl="1" indent="0">
              <a:buNone/>
            </a:pPr>
            <a:r>
              <a:rPr lang="en-US" sz="2600" dirty="0">
                <a:latin typeface="Arial" panose="020B0604020202020204" pitchFamily="34" charset="0"/>
                <a:cs typeface="Arial" panose="020B0604020202020204" pitchFamily="34" charset="0"/>
              </a:rPr>
              <a:t>• Displaying average payload mass carried by booster version F9 v1.1 </a:t>
            </a:r>
          </a:p>
          <a:p>
            <a:pPr marL="457200" lvl="1" indent="0">
              <a:buNone/>
            </a:pPr>
            <a:r>
              <a:rPr lang="en-US" sz="2600" dirty="0">
                <a:latin typeface="Arial" panose="020B0604020202020204" pitchFamily="34" charset="0"/>
                <a:cs typeface="Arial" panose="020B0604020202020204" pitchFamily="34" charset="0"/>
              </a:rPr>
              <a:t>• Listing the date where the successful landing outcome in drone ship was achieved. </a:t>
            </a:r>
          </a:p>
          <a:p>
            <a:pPr marL="457200" lvl="1" indent="0">
              <a:buNone/>
            </a:pPr>
            <a:r>
              <a:rPr lang="en-US" sz="2600" dirty="0">
                <a:latin typeface="Arial" panose="020B0604020202020204" pitchFamily="34" charset="0"/>
                <a:cs typeface="Arial" panose="020B0604020202020204" pitchFamily="34" charset="0"/>
              </a:rPr>
              <a:t>• Listing the names of the boosters which have success in ground pad and have payload mass greater than 4000 but less than 6000 </a:t>
            </a:r>
          </a:p>
          <a:p>
            <a:pPr marL="457200" lvl="1" indent="0">
              <a:buNone/>
            </a:pPr>
            <a:r>
              <a:rPr lang="en-US" sz="2600" dirty="0">
                <a:latin typeface="Arial" panose="020B0604020202020204" pitchFamily="34" charset="0"/>
                <a:cs typeface="Arial" panose="020B0604020202020204" pitchFamily="34" charset="0"/>
              </a:rPr>
              <a:t>• Listing the total number of successful and failure mission outcomes </a:t>
            </a:r>
          </a:p>
          <a:p>
            <a:pPr marL="457200" lvl="1" indent="0">
              <a:buNone/>
            </a:pPr>
            <a:r>
              <a:rPr lang="en-US" sz="2600" dirty="0">
                <a:latin typeface="Arial" panose="020B0604020202020204" pitchFamily="34" charset="0"/>
                <a:cs typeface="Arial" panose="020B0604020202020204" pitchFamily="34" charset="0"/>
              </a:rPr>
              <a:t>• Listing the names of the </a:t>
            </a:r>
            <a:r>
              <a:rPr lang="en-US" sz="2600" dirty="0" err="1">
                <a:latin typeface="Arial" panose="020B0604020202020204" pitchFamily="34" charset="0"/>
                <a:cs typeface="Arial" panose="020B0604020202020204" pitchFamily="34" charset="0"/>
              </a:rPr>
              <a:t>booster_versions</a:t>
            </a:r>
            <a:r>
              <a:rPr lang="en-US" sz="2600" dirty="0">
                <a:latin typeface="Arial" panose="020B0604020202020204" pitchFamily="34" charset="0"/>
                <a:cs typeface="Arial" panose="020B0604020202020204" pitchFamily="34" charset="0"/>
              </a:rPr>
              <a:t> which have carried the maximum payload mass. </a:t>
            </a:r>
          </a:p>
          <a:p>
            <a:pPr marL="457200" lvl="1" indent="0">
              <a:buNone/>
            </a:pPr>
            <a:r>
              <a:rPr lang="en-US" sz="2600" dirty="0">
                <a:latin typeface="Arial" panose="020B0604020202020204" pitchFamily="34" charset="0"/>
                <a:cs typeface="Arial" panose="020B0604020202020204" pitchFamily="34" charset="0"/>
              </a:rPr>
              <a:t>• Listing the records which will display the month names, successful </a:t>
            </a:r>
            <a:r>
              <a:rPr lang="en-US" sz="2600" dirty="0" err="1">
                <a:latin typeface="Arial" panose="020B0604020202020204" pitchFamily="34" charset="0"/>
                <a:cs typeface="Arial" panose="020B0604020202020204" pitchFamily="34" charset="0"/>
              </a:rPr>
              <a:t>landing_outcomes</a:t>
            </a:r>
            <a:r>
              <a:rPr lang="en-US" sz="2600" dirty="0">
                <a:latin typeface="Arial" panose="020B0604020202020204" pitchFamily="34" charset="0"/>
                <a:cs typeface="Arial" panose="020B0604020202020204" pitchFamily="34" charset="0"/>
              </a:rPr>
              <a:t> in ground pad ,booster versions, </a:t>
            </a:r>
            <a:r>
              <a:rPr lang="en-US" sz="2600" dirty="0" err="1">
                <a:latin typeface="Arial" panose="020B0604020202020204" pitchFamily="34" charset="0"/>
                <a:cs typeface="Arial" panose="020B0604020202020204" pitchFamily="34" charset="0"/>
              </a:rPr>
              <a:t>launch_site</a:t>
            </a:r>
            <a:r>
              <a:rPr lang="en-US" sz="2600" dirty="0">
                <a:latin typeface="Arial" panose="020B0604020202020204" pitchFamily="34" charset="0"/>
                <a:cs typeface="Arial" panose="020B0604020202020204" pitchFamily="34" charset="0"/>
              </a:rPr>
              <a:t> for the months in year 2017 </a:t>
            </a:r>
          </a:p>
          <a:p>
            <a:pPr marL="457200" lvl="1" indent="0">
              <a:buNone/>
            </a:pPr>
            <a:r>
              <a:rPr lang="en-US" sz="2600" dirty="0">
                <a:latin typeface="Arial" panose="020B0604020202020204" pitchFamily="34" charset="0"/>
                <a:cs typeface="Arial" panose="020B0604020202020204" pitchFamily="34" charset="0"/>
              </a:rPr>
              <a:t>• Ranking the count of successful </a:t>
            </a:r>
            <a:r>
              <a:rPr lang="en-US" sz="2600" dirty="0" err="1">
                <a:latin typeface="Arial" panose="020B0604020202020204" pitchFamily="34" charset="0"/>
                <a:cs typeface="Arial" panose="020B0604020202020204" pitchFamily="34" charset="0"/>
              </a:rPr>
              <a:t>landing_outcomes</a:t>
            </a:r>
            <a:r>
              <a:rPr lang="en-US" sz="2600" dirty="0">
                <a:latin typeface="Arial" panose="020B0604020202020204" pitchFamily="34" charset="0"/>
                <a:cs typeface="Arial" panose="020B0604020202020204" pitchFamily="34" charset="0"/>
              </a:rPr>
              <a:t> between the date 2010-06-04 and 2017-03-20 in descending order</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2">
                    <a:lumMod val="20000"/>
                    <a:lumOff val="80000"/>
                  </a:schemeClr>
                </a:solidFill>
                <a:latin typeface="Abadi"/>
              </a:rPr>
              <a:t>EDA with SQL</a:t>
            </a:r>
            <a:endParaRPr lang="en-US" u="sng" dirty="0">
              <a:solidFill>
                <a:schemeClr val="tx2">
                  <a:lumMod val="20000"/>
                  <a:lumOff val="80000"/>
                </a:schemeClr>
              </a:solidFill>
            </a:endParaRPr>
          </a:p>
        </p:txBody>
      </p:sp>
      <p:pic>
        <p:nvPicPr>
          <p:cNvPr id="12" name="Picture 11">
            <a:extLst>
              <a:ext uri="{FF2B5EF4-FFF2-40B4-BE49-F238E27FC236}">
                <a16:creationId xmlns:a16="http://schemas.microsoft.com/office/drawing/2014/main" id="{EE7BC4AE-D218-4568-A193-7222F771AEF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982827" y="2208919"/>
            <a:ext cx="1852612" cy="2054737"/>
          </a:xfrm>
          <a:prstGeom prst="rect">
            <a:avLst/>
          </a:prstGeom>
        </p:spPr>
      </p:pic>
      <p:sp>
        <p:nvSpPr>
          <p:cNvPr id="2" name="TextBox 1">
            <a:extLst>
              <a:ext uri="{FF2B5EF4-FFF2-40B4-BE49-F238E27FC236}">
                <a16:creationId xmlns:a16="http://schemas.microsoft.com/office/drawing/2014/main" id="{07F48214-9339-43EC-BC1A-6E1D90FAAC77}"/>
              </a:ext>
            </a:extLst>
          </p:cNvPr>
          <p:cNvSpPr txBox="1"/>
          <p:nvPr/>
        </p:nvSpPr>
        <p:spPr>
          <a:xfrm>
            <a:off x="770011" y="5986130"/>
            <a:ext cx="2796363" cy="369332"/>
          </a:xfrm>
          <a:prstGeom prst="rect">
            <a:avLst/>
          </a:prstGeom>
          <a:noFill/>
        </p:spPr>
        <p:txBody>
          <a:bodyPr wrap="square" rtlCol="0">
            <a:spAutoFit/>
          </a:bodyPr>
          <a:lstStyle/>
          <a:p>
            <a:r>
              <a:rPr lang="en-US" dirty="0">
                <a:hlinkClick r:id="rId4"/>
              </a:rPr>
              <a:t>GitHub URL to Notebook</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069942"/>
            <a:ext cx="10515600" cy="5628570"/>
          </a:xfrm>
          <a:prstGeom prst="rect">
            <a:avLst/>
          </a:prstGeom>
        </p:spPr>
        <p:txBody>
          <a:bodyPr>
            <a:normAutofit fontScale="47500" lnSpcReduction="20000"/>
          </a:bodyPr>
          <a:lstStyle/>
          <a:p>
            <a:r>
              <a:rPr lang="en-US" sz="5100" dirty="0">
                <a:latin typeface="Arial" panose="020B0604020202020204" pitchFamily="34" charset="0"/>
                <a:cs typeface="Arial" panose="020B0604020202020204" pitchFamily="34" charset="0"/>
              </a:rPr>
              <a:t>To visualize the Launch Data into an interactive map. We took the Latitude and Longitude Coordinates at each launch site and added a Circle Marker around each launch site with a label of the name of the launch site. </a:t>
            </a:r>
          </a:p>
          <a:p>
            <a:r>
              <a:rPr lang="en-US" sz="5100" dirty="0">
                <a:latin typeface="Arial" panose="020B0604020202020204" pitchFamily="34" charset="0"/>
                <a:cs typeface="Arial" panose="020B0604020202020204" pitchFamily="34" charset="0"/>
              </a:rPr>
              <a:t>We assigned the </a:t>
            </a:r>
            <a:r>
              <a:rPr lang="en-US" sz="5100" dirty="0" err="1">
                <a:latin typeface="Arial" panose="020B0604020202020204" pitchFamily="34" charset="0"/>
                <a:cs typeface="Arial" panose="020B0604020202020204" pitchFamily="34" charset="0"/>
              </a:rPr>
              <a:t>dataframe</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launch_outcomes</a:t>
            </a:r>
            <a:r>
              <a:rPr lang="en-US" sz="5100" dirty="0">
                <a:latin typeface="Arial" panose="020B0604020202020204" pitchFamily="34" charset="0"/>
                <a:cs typeface="Arial" panose="020B0604020202020204" pitchFamily="34" charset="0"/>
              </a:rPr>
              <a:t>(failures, successes) to classes 0 and 1 with </a:t>
            </a:r>
            <a:r>
              <a:rPr lang="en-US" sz="5100" dirty="0">
                <a:solidFill>
                  <a:srgbClr val="00B050"/>
                </a:solidFill>
                <a:latin typeface="Arial" panose="020B0604020202020204" pitchFamily="34" charset="0"/>
                <a:cs typeface="Arial" panose="020B0604020202020204" pitchFamily="34" charset="0"/>
              </a:rPr>
              <a:t>Green</a:t>
            </a:r>
            <a:r>
              <a:rPr lang="en-US" sz="5100" dirty="0">
                <a:latin typeface="Arial" panose="020B0604020202020204" pitchFamily="34" charset="0"/>
                <a:cs typeface="Arial" panose="020B0604020202020204" pitchFamily="34" charset="0"/>
              </a:rPr>
              <a:t> and </a:t>
            </a:r>
            <a:r>
              <a:rPr lang="en-US" sz="5100" dirty="0">
                <a:solidFill>
                  <a:srgbClr val="FF0000"/>
                </a:solidFill>
                <a:latin typeface="Arial" panose="020B0604020202020204" pitchFamily="34" charset="0"/>
                <a:cs typeface="Arial" panose="020B0604020202020204" pitchFamily="34" charset="0"/>
              </a:rPr>
              <a:t>Red</a:t>
            </a:r>
            <a:r>
              <a:rPr lang="en-US" sz="5100" dirty="0">
                <a:latin typeface="Arial" panose="020B0604020202020204" pitchFamily="34" charset="0"/>
                <a:cs typeface="Arial" panose="020B0604020202020204" pitchFamily="34" charset="0"/>
              </a:rPr>
              <a:t> markers on the map in a </a:t>
            </a:r>
            <a:r>
              <a:rPr lang="en-US" sz="5100" dirty="0" err="1">
                <a:latin typeface="Arial" panose="020B0604020202020204" pitchFamily="34" charset="0"/>
                <a:cs typeface="Arial" panose="020B0604020202020204" pitchFamily="34" charset="0"/>
              </a:rPr>
              <a:t>MarkerCluster</a:t>
            </a:r>
            <a:r>
              <a:rPr lang="en-US" sz="5100" dirty="0">
                <a:latin typeface="Arial" panose="020B0604020202020204" pitchFamily="34" charset="0"/>
                <a:cs typeface="Arial" panose="020B0604020202020204" pitchFamily="34" charset="0"/>
              </a:rPr>
              <a:t>() </a:t>
            </a:r>
          </a:p>
          <a:p>
            <a:r>
              <a:rPr lang="en-US" sz="5100" dirty="0">
                <a:latin typeface="Arial" panose="020B0604020202020204" pitchFamily="34" charset="0"/>
                <a:cs typeface="Arial" panose="020B0604020202020204" pitchFamily="34" charset="0"/>
              </a:rPr>
              <a:t>Using Haversine’s formula we calculated the distance from the Launch Site to various landmarks to find various trends about what is around the Launch Site to measure patterns. Lines are drawn on the map to measure distance to landmarks </a:t>
            </a:r>
          </a:p>
          <a:p>
            <a:r>
              <a:rPr lang="en-US" sz="2900" b="1" dirty="0">
                <a:latin typeface="Arial" panose="020B0604020202020204" pitchFamily="34" charset="0"/>
                <a:cs typeface="Arial" panose="020B0604020202020204" pitchFamily="34" charset="0"/>
              </a:rPr>
              <a:t>Example of some trends in which the Launch Site is situated in. </a:t>
            </a:r>
          </a:p>
          <a:p>
            <a:pPr lvl="1">
              <a:buFont typeface="Wingdings" panose="05000000000000000000" pitchFamily="2" charset="2"/>
              <a:buChar char="Ø"/>
            </a:pPr>
            <a:r>
              <a:rPr lang="en-US" sz="2900" dirty="0">
                <a:latin typeface="Arial" panose="020B0604020202020204" pitchFamily="34" charset="0"/>
                <a:cs typeface="Arial" panose="020B0604020202020204" pitchFamily="34" charset="0"/>
              </a:rPr>
              <a:t>Are launch sites in close proximity to railways? No </a:t>
            </a:r>
          </a:p>
          <a:p>
            <a:pPr lvl="1">
              <a:buFont typeface="Wingdings" panose="05000000000000000000" pitchFamily="2" charset="2"/>
              <a:buChar char="Ø"/>
            </a:pPr>
            <a:r>
              <a:rPr lang="en-US" sz="2900" dirty="0">
                <a:latin typeface="Arial" panose="020B0604020202020204" pitchFamily="34" charset="0"/>
                <a:cs typeface="Arial" panose="020B0604020202020204" pitchFamily="34" charset="0"/>
              </a:rPr>
              <a:t>Are launch sites in close proximity to highways? No </a:t>
            </a:r>
          </a:p>
          <a:p>
            <a:pPr lvl="1">
              <a:buFont typeface="Wingdings" panose="05000000000000000000" pitchFamily="2" charset="2"/>
              <a:buChar char="Ø"/>
            </a:pPr>
            <a:r>
              <a:rPr lang="en-US" sz="2900" dirty="0">
                <a:latin typeface="Arial" panose="020B0604020202020204" pitchFamily="34" charset="0"/>
                <a:cs typeface="Arial" panose="020B0604020202020204" pitchFamily="34" charset="0"/>
              </a:rPr>
              <a:t>Are launch sites in close proximity to coastline? Yes </a:t>
            </a:r>
          </a:p>
          <a:p>
            <a:pPr lvl="1">
              <a:buFont typeface="Wingdings" panose="05000000000000000000" pitchFamily="2" charset="2"/>
              <a:buChar char="Ø"/>
            </a:pPr>
            <a:r>
              <a:rPr lang="en-US" sz="2900" dirty="0">
                <a:latin typeface="Arial" panose="020B0604020202020204" pitchFamily="34" charset="0"/>
                <a:cs typeface="Arial" panose="020B0604020202020204" pitchFamily="34" charset="0"/>
              </a:rPr>
              <a:t>Do launch sites keep certain distance away from cities? Yes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Build an Interactive Map with Folium</a:t>
            </a:r>
            <a:endParaRPr lang="en-US" u="sng" dirty="0">
              <a:solidFill>
                <a:schemeClr val="tx1">
                  <a:lumMod val="95000"/>
                </a:schemeClr>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073890"/>
            <a:ext cx="9745663" cy="5677783"/>
          </a:xfrm>
          <a:prstGeom prst="rect">
            <a:avLst/>
          </a:prstGeom>
        </p:spPr>
        <p:txBody>
          <a:bodyPr vert="horz" lIns="91440" tIns="45720" rIns="91440" bIns="45720" rtlCol="0" anchor="t">
            <a:normAutofit lnSpcReduction="10000"/>
          </a:bodyPr>
          <a:lstStyle/>
          <a:p>
            <a:r>
              <a:rPr lang="en-US" dirty="0">
                <a:latin typeface="Arial" panose="020B0604020202020204" pitchFamily="34" charset="0"/>
                <a:cs typeface="Arial" panose="020B0604020202020204" pitchFamily="34" charset="0"/>
              </a:rPr>
              <a:t>Used Python Anywhere to host the website live 24/7 so your can play around with the data and view the data</a:t>
            </a:r>
          </a:p>
          <a:p>
            <a:r>
              <a:rPr lang="en-US" dirty="0">
                <a:latin typeface="Arial" panose="020B0604020202020204" pitchFamily="34" charset="0"/>
                <a:cs typeface="Arial" panose="020B0604020202020204" pitchFamily="34" charset="0"/>
              </a:rPr>
              <a:t>The dashboard is built with </a:t>
            </a:r>
            <a:r>
              <a:rPr lang="en-US" dirty="0" err="1">
                <a:latin typeface="Arial" panose="020B0604020202020204" pitchFamily="34" charset="0"/>
                <a:cs typeface="Arial" panose="020B0604020202020204" pitchFamily="34" charset="0"/>
              </a:rPr>
              <a:t>Plotly</a:t>
            </a:r>
            <a:r>
              <a:rPr lang="en-US" dirty="0">
                <a:latin typeface="Arial" panose="020B0604020202020204" pitchFamily="34" charset="0"/>
                <a:cs typeface="Arial" panose="020B0604020202020204" pitchFamily="34" charset="0"/>
              </a:rPr>
              <a:t> Dash web framework.</a:t>
            </a:r>
          </a:p>
          <a:p>
            <a:r>
              <a:rPr lang="en-IN" dirty="0">
                <a:latin typeface="Arial" panose="020B0604020202020204" pitchFamily="34" charset="0"/>
                <a:cs typeface="Arial" panose="020B0604020202020204" pitchFamily="34" charset="0"/>
              </a:rPr>
              <a:t>Graphs:</a:t>
            </a:r>
          </a:p>
          <a:p>
            <a:pPr lvl="1">
              <a:buFont typeface="Wingdings" panose="05000000000000000000" pitchFamily="2" charset="2"/>
              <a:buChar char="Ø"/>
            </a:pPr>
            <a:r>
              <a:rPr lang="en-US" sz="1800" dirty="0">
                <a:latin typeface="Arial" panose="020B0604020202020204" pitchFamily="34" charset="0"/>
                <a:cs typeface="Arial" panose="020B0604020202020204" pitchFamily="34" charset="0"/>
              </a:rPr>
              <a:t>Pie Chart showing the total launches by a certain site/all sites </a:t>
            </a:r>
          </a:p>
          <a:p>
            <a:pPr lvl="1">
              <a:buFont typeface="Wingdings" panose="05000000000000000000" pitchFamily="2" charset="2"/>
              <a:buChar char="Ø"/>
            </a:pPr>
            <a:r>
              <a:rPr lang="en-US" sz="1800" dirty="0">
                <a:latin typeface="Arial" panose="020B0604020202020204" pitchFamily="34" charset="0"/>
                <a:cs typeface="Arial" panose="020B0604020202020204" pitchFamily="34" charset="0"/>
              </a:rPr>
              <a:t>Display relative proportions of multiple classes of data. </a:t>
            </a:r>
          </a:p>
          <a:p>
            <a:pPr lvl="1">
              <a:buFont typeface="Wingdings" panose="05000000000000000000" pitchFamily="2" charset="2"/>
              <a:buChar char="Ø"/>
            </a:pPr>
            <a:r>
              <a:rPr lang="en-US" sz="1800" dirty="0">
                <a:latin typeface="Arial" panose="020B0604020202020204" pitchFamily="34" charset="0"/>
                <a:cs typeface="Arial" panose="020B0604020202020204" pitchFamily="34" charset="0"/>
              </a:rPr>
              <a:t>Size of the circle can be made proportional to the total quantity it represents</a:t>
            </a:r>
            <a:r>
              <a:rPr lang="en-US" dirty="0"/>
              <a:t>. </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Scatter Graph showing the relationship with Outcome and Payload Mass (Kg) for the different Booster Versions</a:t>
            </a:r>
          </a:p>
          <a:p>
            <a:pPr lvl="1">
              <a:buFont typeface="Wingdings" panose="05000000000000000000" pitchFamily="2" charset="2"/>
              <a:buChar char="Ø"/>
            </a:pPr>
            <a:r>
              <a:rPr lang="en-US" sz="1800" dirty="0">
                <a:latin typeface="Arial" panose="020B0604020202020204" pitchFamily="34" charset="0"/>
                <a:cs typeface="Arial" panose="020B0604020202020204" pitchFamily="34" charset="0"/>
              </a:rPr>
              <a:t> It shows the relationship between two variables. </a:t>
            </a:r>
          </a:p>
          <a:p>
            <a:pPr lvl="1">
              <a:buFont typeface="Wingdings" panose="05000000000000000000" pitchFamily="2" charset="2"/>
              <a:buChar char="Ø"/>
            </a:pPr>
            <a:r>
              <a:rPr lang="en-US" sz="1800" dirty="0">
                <a:latin typeface="Arial" panose="020B0604020202020204" pitchFamily="34" charset="0"/>
                <a:cs typeface="Arial" panose="020B0604020202020204" pitchFamily="34" charset="0"/>
              </a:rPr>
              <a:t> It is the best method to show you a non-linear pattern. </a:t>
            </a:r>
          </a:p>
          <a:p>
            <a:pPr lvl="1">
              <a:buFont typeface="Wingdings" panose="05000000000000000000" pitchFamily="2" charset="2"/>
              <a:buChar char="Ø"/>
            </a:pPr>
            <a:r>
              <a:rPr lang="en-US" sz="1800" dirty="0">
                <a:latin typeface="Arial" panose="020B0604020202020204" pitchFamily="34" charset="0"/>
                <a:cs typeface="Arial" panose="020B0604020202020204" pitchFamily="34" charset="0"/>
              </a:rPr>
              <a:t> The range of data flow, i.e. maximum and minimum value, can be determined. </a:t>
            </a:r>
          </a:p>
          <a:p>
            <a:pPr lvl="1">
              <a:buFont typeface="Wingdings" panose="05000000000000000000" pitchFamily="2" charset="2"/>
              <a:buChar char="Ø"/>
            </a:pPr>
            <a:r>
              <a:rPr lang="en-US" sz="1800" dirty="0">
                <a:latin typeface="Arial" panose="020B0604020202020204" pitchFamily="34" charset="0"/>
                <a:cs typeface="Arial" panose="020B0604020202020204" pitchFamily="34" charset="0"/>
              </a:rPr>
              <a:t> Observation and reading are straightforward.</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Build a Dashboard with </a:t>
            </a:r>
            <a:r>
              <a:rPr lang="en-US" u="sng" dirty="0" err="1">
                <a:solidFill>
                  <a:schemeClr val="tx1">
                    <a:lumMod val="95000"/>
                  </a:schemeClr>
                </a:solidFill>
                <a:latin typeface="Abadi"/>
              </a:rPr>
              <a:t>Plotly</a:t>
            </a:r>
            <a:r>
              <a:rPr lang="en-US" u="sng" dirty="0">
                <a:solidFill>
                  <a:schemeClr val="tx1">
                    <a:lumMod val="95000"/>
                  </a:schemeClr>
                </a:solidFill>
                <a:latin typeface="Abadi"/>
              </a:rPr>
              <a:t> Dash</a:t>
            </a:r>
          </a:p>
        </p:txBody>
      </p:sp>
      <p:sp>
        <p:nvSpPr>
          <p:cNvPr id="2" name="TextBox 1">
            <a:extLst>
              <a:ext uri="{FF2B5EF4-FFF2-40B4-BE49-F238E27FC236}">
                <a16:creationId xmlns:a16="http://schemas.microsoft.com/office/drawing/2014/main" id="{779B0E08-00E7-439C-A0E8-C3415BA444F1}"/>
              </a:ext>
            </a:extLst>
          </p:cNvPr>
          <p:cNvSpPr txBox="1"/>
          <p:nvPr/>
        </p:nvSpPr>
        <p:spPr>
          <a:xfrm>
            <a:off x="8995144" y="2573079"/>
            <a:ext cx="2860158" cy="369332"/>
          </a:xfrm>
          <a:prstGeom prst="rect">
            <a:avLst/>
          </a:prstGeom>
          <a:noFill/>
        </p:spPr>
        <p:txBody>
          <a:bodyPr wrap="square" rtlCol="0">
            <a:spAutoFit/>
          </a:bodyPr>
          <a:lstStyle/>
          <a:p>
            <a:r>
              <a:rPr lang="en-US" dirty="0">
                <a:hlinkClick r:id="rId2"/>
              </a:rPr>
              <a:t>GitHub URL to Notebook</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087698"/>
            <a:ext cx="9745663" cy="5695873"/>
          </a:xfrm>
          <a:prstGeom prst="rect">
            <a:avLst/>
          </a:prstGeom>
        </p:spPr>
        <p:txBody>
          <a:bodyPr>
            <a:normAutofit fontScale="92500" lnSpcReduction="10000"/>
          </a:bodyPr>
          <a:lstStyle/>
          <a:p>
            <a:r>
              <a:rPr lang="en-IN" sz="2200" dirty="0">
                <a:latin typeface="Arial" panose="020B0604020202020204" pitchFamily="34" charset="0"/>
                <a:cs typeface="Arial" panose="020B0604020202020204" pitchFamily="34" charset="0"/>
              </a:rPr>
              <a:t>Building Model:</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Load our dataset into NumPy and Pandas </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Transform Data </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Split our data into training and test data sets </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Check how many test samples we have </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Decide which type of machine learning algorithms we want to use </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Set our parameters and algorithms to </a:t>
            </a:r>
            <a:r>
              <a:rPr lang="en-US" sz="1600" dirty="0" err="1">
                <a:latin typeface="Arial" panose="020B0604020202020204" pitchFamily="34" charset="0"/>
                <a:cs typeface="Arial" panose="020B0604020202020204" pitchFamily="34" charset="0"/>
              </a:rPr>
              <a:t>GridSearchCV</a:t>
            </a:r>
            <a:r>
              <a:rPr lang="en-US" sz="1600" dirty="0">
                <a:latin typeface="Arial" panose="020B0604020202020204" pitchFamily="34" charset="0"/>
                <a:cs typeface="Arial" panose="020B0604020202020204" pitchFamily="34" charset="0"/>
              </a:rPr>
              <a:t> </a:t>
            </a:r>
          </a:p>
          <a:p>
            <a:pPr lvl="1">
              <a:buFont typeface="Wingdings" panose="05000000000000000000" pitchFamily="2" charset="2"/>
              <a:buChar char="Ø"/>
            </a:pPr>
            <a:r>
              <a:rPr lang="en-US" sz="1600" dirty="0">
                <a:latin typeface="Arial" panose="020B0604020202020204" pitchFamily="34" charset="0"/>
                <a:cs typeface="Arial" panose="020B0604020202020204" pitchFamily="34" charset="0"/>
              </a:rPr>
              <a:t>Fit our datasets into the </a:t>
            </a:r>
            <a:r>
              <a:rPr lang="en-US" sz="1600" dirty="0" err="1">
                <a:latin typeface="Arial" panose="020B0604020202020204" pitchFamily="34" charset="0"/>
                <a:cs typeface="Arial" panose="020B0604020202020204" pitchFamily="34" charset="0"/>
              </a:rPr>
              <a:t>GridSearchCV</a:t>
            </a:r>
            <a:r>
              <a:rPr lang="en-US" sz="1600" dirty="0">
                <a:latin typeface="Arial" panose="020B0604020202020204" pitchFamily="34" charset="0"/>
                <a:cs typeface="Arial" panose="020B0604020202020204" pitchFamily="34" charset="0"/>
              </a:rPr>
              <a:t> objects and train our dataset. </a:t>
            </a:r>
            <a:endParaRPr lang="en-US" sz="18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Evaluating Model:</a:t>
            </a:r>
          </a:p>
          <a:p>
            <a:pPr lvl="1"/>
            <a:r>
              <a:rPr lang="en-US" sz="1600" dirty="0">
                <a:latin typeface="Arial" panose="020B0604020202020204" pitchFamily="34" charset="0"/>
                <a:cs typeface="Arial" panose="020B0604020202020204" pitchFamily="34" charset="0"/>
              </a:rPr>
              <a:t>Check accuracy for each model </a:t>
            </a:r>
          </a:p>
          <a:p>
            <a:pPr lvl="1"/>
            <a:r>
              <a:rPr lang="en-US" sz="1600" dirty="0">
                <a:latin typeface="Arial" panose="020B0604020202020204" pitchFamily="34" charset="0"/>
                <a:cs typeface="Arial" panose="020B0604020202020204" pitchFamily="34" charset="0"/>
              </a:rPr>
              <a:t>Get tuned hyperparameters for each type of algorithms </a:t>
            </a:r>
          </a:p>
          <a:p>
            <a:pPr lvl="1"/>
            <a:r>
              <a:rPr lang="en-US" sz="1600" dirty="0">
                <a:latin typeface="Arial" panose="020B0604020202020204" pitchFamily="34" charset="0"/>
                <a:cs typeface="Arial" panose="020B0604020202020204" pitchFamily="34" charset="0"/>
              </a:rPr>
              <a:t>Plot Confusion Matrix</a:t>
            </a:r>
          </a:p>
          <a:p>
            <a:r>
              <a:rPr lang="en-US" sz="2200" dirty="0">
                <a:latin typeface="Arial" panose="020B0604020202020204" pitchFamily="34" charset="0"/>
                <a:cs typeface="Arial" panose="020B0604020202020204" pitchFamily="34" charset="0"/>
              </a:rPr>
              <a:t>Improving the Model:</a:t>
            </a:r>
          </a:p>
          <a:p>
            <a:pPr lvl="1"/>
            <a:r>
              <a:rPr lang="en-US" sz="1600" dirty="0">
                <a:latin typeface="Arial" panose="020B0604020202020204" pitchFamily="34" charset="0"/>
                <a:cs typeface="Arial" panose="020B0604020202020204" pitchFamily="34" charset="0"/>
              </a:rPr>
              <a:t>Feature Engineering</a:t>
            </a:r>
          </a:p>
          <a:p>
            <a:pPr lvl="1"/>
            <a:r>
              <a:rPr lang="en-US" sz="1600" dirty="0">
                <a:latin typeface="Arial" panose="020B0604020202020204" pitchFamily="34" charset="0"/>
                <a:cs typeface="Arial" panose="020B0604020202020204" pitchFamily="34" charset="0"/>
              </a:rPr>
              <a:t>Algorithm Tuning</a:t>
            </a:r>
          </a:p>
          <a:p>
            <a:pPr lvl="1"/>
            <a:r>
              <a:rPr lang="en-US" sz="1600" dirty="0">
                <a:latin typeface="Arial" panose="020B0604020202020204" pitchFamily="34" charset="0"/>
                <a:cs typeface="Arial" panose="020B0604020202020204" pitchFamily="34" charset="0"/>
              </a:rPr>
              <a:t>The model with the best accuracy score will be chosen as the performing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Predictive Analysis (Classification)</a:t>
            </a:r>
          </a:p>
        </p:txBody>
      </p:sp>
      <p:pic>
        <p:nvPicPr>
          <p:cNvPr id="6" name="Picture 5">
            <a:extLst>
              <a:ext uri="{FF2B5EF4-FFF2-40B4-BE49-F238E27FC236}">
                <a16:creationId xmlns:a16="http://schemas.microsoft.com/office/drawing/2014/main" id="{F8F962E8-A833-4F21-9CAE-30C88646A95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414795" y="1734941"/>
            <a:ext cx="4401164" cy="3877216"/>
          </a:xfrm>
          <a:prstGeom prst="rect">
            <a:avLst/>
          </a:prstGeom>
        </p:spPr>
      </p:pic>
      <p:sp>
        <p:nvSpPr>
          <p:cNvPr id="2" name="TextBox 1">
            <a:extLst>
              <a:ext uri="{FF2B5EF4-FFF2-40B4-BE49-F238E27FC236}">
                <a16:creationId xmlns:a16="http://schemas.microsoft.com/office/drawing/2014/main" id="{833030C7-D82B-42B3-A595-D4088A07446F}"/>
              </a:ext>
            </a:extLst>
          </p:cNvPr>
          <p:cNvSpPr txBox="1"/>
          <p:nvPr/>
        </p:nvSpPr>
        <p:spPr>
          <a:xfrm>
            <a:off x="7963786" y="538649"/>
            <a:ext cx="3242930" cy="369332"/>
          </a:xfrm>
          <a:prstGeom prst="rect">
            <a:avLst/>
          </a:prstGeom>
          <a:noFill/>
        </p:spPr>
        <p:txBody>
          <a:bodyPr wrap="square" rtlCol="0">
            <a:spAutoFit/>
          </a:bodyPr>
          <a:lstStyle/>
          <a:p>
            <a:r>
              <a:rPr lang="en-US" dirty="0">
                <a:hlinkClick r:id="rId3"/>
              </a:rPr>
              <a:t>GitHub URL to Notebook</a:t>
            </a:r>
            <a:endParaRPr lang="en-IN"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5862083" y="1917184"/>
            <a:ext cx="6095999" cy="31366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200" dirty="0">
                <a:solidFill>
                  <a:schemeClr val="tx1">
                    <a:lumMod val="95000"/>
                  </a:schemeClr>
                </a:solidFill>
                <a:latin typeface="Abadi" panose="020B0604020104020204" pitchFamily="34" charset="0"/>
              </a:rPr>
              <a:t>Exploratory data analysis results</a:t>
            </a:r>
          </a:p>
          <a:p>
            <a:pPr>
              <a:lnSpc>
                <a:spcPct val="100000"/>
              </a:lnSpc>
              <a:spcBef>
                <a:spcPts val="1400"/>
              </a:spcBef>
            </a:pPr>
            <a:r>
              <a:rPr lang="en-US" sz="3200" dirty="0">
                <a:solidFill>
                  <a:schemeClr val="tx1">
                    <a:lumMod val="95000"/>
                  </a:schemeClr>
                </a:solidFill>
                <a:latin typeface="Abadi" panose="020B0604020104020204" pitchFamily="34" charset="0"/>
              </a:rPr>
              <a:t>Interactive analytics demo in screenshots</a:t>
            </a:r>
          </a:p>
          <a:p>
            <a:pPr>
              <a:lnSpc>
                <a:spcPct val="100000"/>
              </a:lnSpc>
              <a:spcBef>
                <a:spcPts val="1400"/>
              </a:spcBef>
            </a:pPr>
            <a:r>
              <a:rPr lang="en-US" sz="3200" dirty="0">
                <a:solidFill>
                  <a:schemeClr val="tx1">
                    <a:lumMod val="9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344169" y="538650"/>
            <a:ext cx="8932152"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Results</a:t>
            </a:r>
            <a:endParaRPr lang="en-US" u="sng" dirty="0">
              <a:solidFill>
                <a:schemeClr val="tx1">
                  <a:lumMod val="95000"/>
                </a:schemeClr>
              </a:solidFill>
            </a:endParaRPr>
          </a:p>
        </p:txBody>
      </p:sp>
      <p:pic>
        <p:nvPicPr>
          <p:cNvPr id="3" name="Picture 2">
            <a:extLst>
              <a:ext uri="{FF2B5EF4-FFF2-40B4-BE49-F238E27FC236}">
                <a16:creationId xmlns:a16="http://schemas.microsoft.com/office/drawing/2014/main" id="{DC285466-0962-4A9E-A6CF-555176CE8D41}"/>
              </a:ext>
            </a:extLst>
          </p:cNvPr>
          <p:cNvPicPr>
            <a:picLocks noChangeAspect="1"/>
          </p:cNvPicPr>
          <p:nvPr/>
        </p:nvPicPr>
        <p:blipFill>
          <a:blip r:embed="rId3">
            <a:clrChange>
              <a:clrFrom>
                <a:srgbClr val="FFFFFF"/>
              </a:clrFrom>
              <a:clrTo>
                <a:srgbClr val="FFFFFF">
                  <a:alpha val="0"/>
                </a:srgbClr>
              </a:clrTo>
            </a:clrChange>
            <a:extLst>
              <a:ext uri="{837473B0-CC2E-450A-ABE3-18F120FF3D39}">
                <a1611:picAttrSrcUrl xmlns:a1611="http://schemas.microsoft.com/office/drawing/2016/11/main" r:id="rId4"/>
              </a:ext>
            </a:extLst>
          </a:blip>
          <a:stretch>
            <a:fillRect/>
          </a:stretch>
        </p:blipFill>
        <p:spPr>
          <a:xfrm>
            <a:off x="718583" y="1897911"/>
            <a:ext cx="5143500" cy="342900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386700" y="538650"/>
            <a:ext cx="966071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Flight Number vs. Launch Site</a:t>
            </a:r>
            <a:endParaRPr lang="en-US" u="sng" dirty="0">
              <a:solidFill>
                <a:schemeClr val="tx1">
                  <a:lumMod val="95000"/>
                </a:schemeClr>
              </a:solidFill>
            </a:endParaRPr>
          </a:p>
        </p:txBody>
      </p:sp>
      <p:pic>
        <p:nvPicPr>
          <p:cNvPr id="8" name="Picture 7">
            <a:extLst>
              <a:ext uri="{FF2B5EF4-FFF2-40B4-BE49-F238E27FC236}">
                <a16:creationId xmlns:a16="http://schemas.microsoft.com/office/drawing/2014/main" id="{7E7F748D-D157-4EAB-957F-331D2461BA67}"/>
              </a:ext>
            </a:extLst>
          </p:cNvPr>
          <p:cNvPicPr>
            <a:picLocks noChangeAspect="1"/>
          </p:cNvPicPr>
          <p:nvPr/>
        </p:nvPicPr>
        <p:blipFill>
          <a:blip r:embed="rId2"/>
          <a:stretch>
            <a:fillRect/>
          </a:stretch>
        </p:blipFill>
        <p:spPr>
          <a:xfrm>
            <a:off x="0" y="1087699"/>
            <a:ext cx="12192000" cy="3649559"/>
          </a:xfrm>
          <a:prstGeom prst="rect">
            <a:avLst/>
          </a:prstGeom>
        </p:spPr>
      </p:pic>
      <p:sp>
        <p:nvSpPr>
          <p:cNvPr id="9" name="TextBox 8">
            <a:extLst>
              <a:ext uri="{FF2B5EF4-FFF2-40B4-BE49-F238E27FC236}">
                <a16:creationId xmlns:a16="http://schemas.microsoft.com/office/drawing/2014/main" id="{B5B5C00E-A9C8-4B95-BDB3-43A0C2358D1F}"/>
              </a:ext>
            </a:extLst>
          </p:cNvPr>
          <p:cNvSpPr txBox="1"/>
          <p:nvPr/>
        </p:nvSpPr>
        <p:spPr>
          <a:xfrm>
            <a:off x="2900916" y="5062910"/>
            <a:ext cx="6390168"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The more amount of flights at a launch site the greater the success rate at a launch site. </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365435" y="609601"/>
            <a:ext cx="9681975"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Payload vs. Launch Site</a:t>
            </a:r>
          </a:p>
        </p:txBody>
      </p:sp>
      <p:pic>
        <p:nvPicPr>
          <p:cNvPr id="8" name="Picture 7">
            <a:extLst>
              <a:ext uri="{FF2B5EF4-FFF2-40B4-BE49-F238E27FC236}">
                <a16:creationId xmlns:a16="http://schemas.microsoft.com/office/drawing/2014/main" id="{B62874B8-93D0-435E-B37C-B151FDEC2343}"/>
              </a:ext>
            </a:extLst>
          </p:cNvPr>
          <p:cNvPicPr>
            <a:picLocks noChangeAspect="1"/>
          </p:cNvPicPr>
          <p:nvPr/>
        </p:nvPicPr>
        <p:blipFill>
          <a:blip r:embed="rId2"/>
          <a:stretch>
            <a:fillRect/>
          </a:stretch>
        </p:blipFill>
        <p:spPr>
          <a:xfrm>
            <a:off x="0" y="1158650"/>
            <a:ext cx="12192000" cy="3764224"/>
          </a:xfrm>
          <a:prstGeom prst="rect">
            <a:avLst/>
          </a:prstGeom>
        </p:spPr>
      </p:pic>
      <p:sp>
        <p:nvSpPr>
          <p:cNvPr id="9" name="TextBox 8">
            <a:extLst>
              <a:ext uri="{FF2B5EF4-FFF2-40B4-BE49-F238E27FC236}">
                <a16:creationId xmlns:a16="http://schemas.microsoft.com/office/drawing/2014/main" id="{E6BF4ADD-23D8-446F-8DEA-7B0ACB0D4B0E}"/>
              </a:ext>
            </a:extLst>
          </p:cNvPr>
          <p:cNvSpPr txBox="1"/>
          <p:nvPr/>
        </p:nvSpPr>
        <p:spPr>
          <a:xfrm>
            <a:off x="2936910" y="5220585"/>
            <a:ext cx="6539023" cy="1200329"/>
          </a:xfrm>
          <a:prstGeom prst="rect">
            <a:avLst/>
          </a:prstGeom>
          <a:noFill/>
        </p:spPr>
        <p:txBody>
          <a:bodyPr wrap="square" rtlCol="0">
            <a:spAutoFit/>
          </a:bodyPr>
          <a:lstStyle/>
          <a:p>
            <a:pPr algn="ctr"/>
            <a:r>
              <a:rPr lang="en-US" sz="2400" dirty="0">
                <a:solidFill>
                  <a:schemeClr val="tx1">
                    <a:lumMod val="95000"/>
                  </a:schemeClr>
                </a:solidFill>
                <a:latin typeface="Arial" panose="020B0604020202020204" pitchFamily="34" charset="0"/>
                <a:cs typeface="Arial" panose="020B0604020202020204" pitchFamily="34" charset="0"/>
              </a:rPr>
              <a:t>F</a:t>
            </a:r>
            <a:r>
              <a:rPr lang="en-US" sz="2400" b="0" i="0" dirty="0">
                <a:solidFill>
                  <a:schemeClr val="tx1">
                    <a:lumMod val="95000"/>
                  </a:schemeClr>
                </a:solidFill>
                <a:effectLst/>
                <a:latin typeface="Arial" panose="020B0604020202020204" pitchFamily="34" charset="0"/>
                <a:cs typeface="Arial" panose="020B0604020202020204" pitchFamily="34" charset="0"/>
              </a:rPr>
              <a:t>or the VAFB-SLC launch site there are no rockets launched for heavy payload mass(greater than 10000).</a:t>
            </a:r>
            <a:endParaRPr lang="en-IN" sz="2400" dirty="0">
              <a:solidFill>
                <a:schemeClr val="tx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48033"/>
            <a:ext cx="4867945" cy="396858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tx2">
                    <a:lumMod val="20000"/>
                    <a:lumOff val="80000"/>
                  </a:schemeClr>
                </a:solidFill>
                <a:latin typeface="Arial" panose="020B0604020202020204" pitchFamily="34" charset="0"/>
                <a:cs typeface="Arial" panose="020B0604020202020204" pitchFamily="34" charset="0"/>
              </a:rPr>
              <a:t>Executive Summary</a:t>
            </a:r>
          </a:p>
          <a:p>
            <a:pPr>
              <a:lnSpc>
                <a:spcPct val="100000"/>
              </a:lnSpc>
              <a:spcBef>
                <a:spcPts val="1400"/>
              </a:spcBef>
            </a:pPr>
            <a:r>
              <a:rPr lang="en-US" dirty="0">
                <a:solidFill>
                  <a:schemeClr val="tx2">
                    <a:lumMod val="20000"/>
                    <a:lumOff val="80000"/>
                  </a:schemeClr>
                </a:solidFill>
                <a:latin typeface="Arial" panose="020B0604020202020204" pitchFamily="34" charset="0"/>
                <a:cs typeface="Arial" panose="020B0604020202020204" pitchFamily="34" charset="0"/>
              </a:rPr>
              <a:t>Introduction</a:t>
            </a:r>
          </a:p>
          <a:p>
            <a:pPr>
              <a:lnSpc>
                <a:spcPct val="100000"/>
              </a:lnSpc>
              <a:spcBef>
                <a:spcPts val="1400"/>
              </a:spcBef>
            </a:pPr>
            <a:r>
              <a:rPr lang="en-US" dirty="0">
                <a:solidFill>
                  <a:schemeClr val="tx2">
                    <a:lumMod val="20000"/>
                    <a:lumOff val="80000"/>
                  </a:schemeClr>
                </a:solidFill>
                <a:latin typeface="Arial" panose="020B0604020202020204" pitchFamily="34" charset="0"/>
                <a:cs typeface="Arial" panose="020B0604020202020204" pitchFamily="34" charset="0"/>
              </a:rPr>
              <a:t>Methodology</a:t>
            </a:r>
          </a:p>
          <a:p>
            <a:pPr>
              <a:lnSpc>
                <a:spcPct val="100000"/>
              </a:lnSpc>
              <a:spcBef>
                <a:spcPts val="1400"/>
              </a:spcBef>
            </a:pPr>
            <a:r>
              <a:rPr lang="en-US" dirty="0">
                <a:solidFill>
                  <a:schemeClr val="tx2">
                    <a:lumMod val="20000"/>
                    <a:lumOff val="80000"/>
                  </a:schemeClr>
                </a:solidFill>
                <a:latin typeface="Arial" panose="020B0604020202020204" pitchFamily="34" charset="0"/>
                <a:cs typeface="Arial" panose="020B0604020202020204" pitchFamily="34" charset="0"/>
              </a:rPr>
              <a:t>Results</a:t>
            </a:r>
          </a:p>
          <a:p>
            <a:pPr>
              <a:lnSpc>
                <a:spcPct val="100000"/>
              </a:lnSpc>
              <a:spcBef>
                <a:spcPts val="1400"/>
              </a:spcBef>
            </a:pPr>
            <a:r>
              <a:rPr lang="en-US" dirty="0">
                <a:solidFill>
                  <a:schemeClr val="tx2">
                    <a:lumMod val="20000"/>
                    <a:lumOff val="80000"/>
                  </a:schemeClr>
                </a:solidFill>
                <a:latin typeface="Arial" panose="020B0604020202020204" pitchFamily="34" charset="0"/>
                <a:cs typeface="Arial" panose="020B0604020202020204" pitchFamily="34" charset="0"/>
              </a:rPr>
              <a:t>Conclusion</a:t>
            </a:r>
          </a:p>
          <a:p>
            <a:pPr>
              <a:lnSpc>
                <a:spcPct val="100000"/>
              </a:lnSpc>
              <a:spcBef>
                <a:spcPts val="1400"/>
              </a:spcBef>
            </a:pPr>
            <a:r>
              <a:rPr lang="en-US" dirty="0">
                <a:solidFill>
                  <a:schemeClr val="tx2">
                    <a:lumMod val="20000"/>
                    <a:lumOff val="80000"/>
                  </a:schemeClr>
                </a:solidFill>
                <a:latin typeface="Arial" panose="020B0604020202020204" pitchFamily="34" charset="0"/>
                <a:cs typeface="Arial" panose="020B0604020202020204" pitchFamily="34"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2">
                    <a:lumMod val="20000"/>
                    <a:lumOff val="80000"/>
                  </a:schemeClr>
                </a:solidFill>
                <a:latin typeface="Abadi"/>
              </a:rPr>
              <a:t>Outline</a:t>
            </a:r>
          </a:p>
        </p:txBody>
      </p:sp>
      <p:pic>
        <p:nvPicPr>
          <p:cNvPr id="6" name="Picture 5">
            <a:extLst>
              <a:ext uri="{FF2B5EF4-FFF2-40B4-BE49-F238E27FC236}">
                <a16:creationId xmlns:a16="http://schemas.microsoft.com/office/drawing/2014/main" id="{F31F6782-D442-497F-B806-ED466AAF6810}"/>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5370609" y="905171"/>
            <a:ext cx="5251317" cy="4968849"/>
          </a:xfrm>
          <a:prstGeom prst="rect">
            <a:avLst/>
          </a:prstGeom>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1376067" y="66978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Success Rate vs. Orbit Type</a:t>
            </a:r>
            <a:endParaRPr lang="en-US" u="sng" dirty="0">
              <a:solidFill>
                <a:schemeClr val="tx1">
                  <a:lumMod val="95000"/>
                </a:schemeClr>
              </a:solidFill>
            </a:endParaRPr>
          </a:p>
        </p:txBody>
      </p:sp>
      <p:pic>
        <p:nvPicPr>
          <p:cNvPr id="6" name="Picture 5">
            <a:extLst>
              <a:ext uri="{FF2B5EF4-FFF2-40B4-BE49-F238E27FC236}">
                <a16:creationId xmlns:a16="http://schemas.microsoft.com/office/drawing/2014/main" id="{39BD8964-AD98-4500-93E2-85BEFFE843C0}"/>
              </a:ext>
            </a:extLst>
          </p:cNvPr>
          <p:cNvPicPr>
            <a:picLocks noChangeAspect="1"/>
          </p:cNvPicPr>
          <p:nvPr/>
        </p:nvPicPr>
        <p:blipFill>
          <a:blip r:embed="rId2"/>
          <a:stretch>
            <a:fillRect/>
          </a:stretch>
        </p:blipFill>
        <p:spPr>
          <a:xfrm>
            <a:off x="2583712" y="1218835"/>
            <a:ext cx="6366945" cy="4354076"/>
          </a:xfrm>
          <a:prstGeom prst="rect">
            <a:avLst/>
          </a:prstGeom>
        </p:spPr>
      </p:pic>
      <p:sp>
        <p:nvSpPr>
          <p:cNvPr id="7" name="TextBox 6">
            <a:extLst>
              <a:ext uri="{FF2B5EF4-FFF2-40B4-BE49-F238E27FC236}">
                <a16:creationId xmlns:a16="http://schemas.microsoft.com/office/drawing/2014/main" id="{B4D8E653-C732-4182-B3D0-CD4BDFD6F5C0}"/>
              </a:ext>
            </a:extLst>
          </p:cNvPr>
          <p:cNvSpPr txBox="1"/>
          <p:nvPr/>
        </p:nvSpPr>
        <p:spPr>
          <a:xfrm>
            <a:off x="2583713" y="5720316"/>
            <a:ext cx="6366944" cy="830997"/>
          </a:xfrm>
          <a:prstGeom prst="rect">
            <a:avLst/>
          </a:prstGeom>
          <a:noFill/>
        </p:spPr>
        <p:txBody>
          <a:bodyPr wrap="square" rtlCol="0">
            <a:spAutoFit/>
          </a:bodyPr>
          <a:lstStyle/>
          <a:p>
            <a:pPr algn="ctr"/>
            <a:r>
              <a:rPr lang="en-US" sz="2400" dirty="0">
                <a:solidFill>
                  <a:schemeClr val="tx1">
                    <a:lumMod val="95000"/>
                  </a:schemeClr>
                </a:solidFill>
                <a:latin typeface="Arial" panose="020B0604020202020204" pitchFamily="34" charset="0"/>
                <a:cs typeface="Arial" panose="020B0604020202020204" pitchFamily="34" charset="0"/>
              </a:rPr>
              <a:t>Orbits ES-L1, GEO, HEO, and SSO have the highest Success Rate</a:t>
            </a:r>
            <a:endParaRPr lang="en-IN" sz="2400" dirty="0">
              <a:solidFill>
                <a:schemeClr val="tx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237844" y="58820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Flight Number vs. Orbit Type</a:t>
            </a:r>
            <a:endParaRPr lang="en-US" u="sng" dirty="0">
              <a:solidFill>
                <a:schemeClr val="tx1">
                  <a:lumMod val="95000"/>
                </a:schemeClr>
              </a:solidFill>
            </a:endParaRPr>
          </a:p>
        </p:txBody>
      </p:sp>
      <p:pic>
        <p:nvPicPr>
          <p:cNvPr id="6" name="Picture 5">
            <a:extLst>
              <a:ext uri="{FF2B5EF4-FFF2-40B4-BE49-F238E27FC236}">
                <a16:creationId xmlns:a16="http://schemas.microsoft.com/office/drawing/2014/main" id="{1814397C-3620-4949-9987-AEF5C9FDB00C}"/>
              </a:ext>
            </a:extLst>
          </p:cNvPr>
          <p:cNvPicPr>
            <a:picLocks noChangeAspect="1"/>
          </p:cNvPicPr>
          <p:nvPr/>
        </p:nvPicPr>
        <p:blipFill>
          <a:blip r:embed="rId2"/>
          <a:stretch>
            <a:fillRect/>
          </a:stretch>
        </p:blipFill>
        <p:spPr>
          <a:xfrm>
            <a:off x="0" y="1137251"/>
            <a:ext cx="12192000" cy="4040805"/>
          </a:xfrm>
          <a:prstGeom prst="rect">
            <a:avLst/>
          </a:prstGeom>
        </p:spPr>
      </p:pic>
      <p:sp>
        <p:nvSpPr>
          <p:cNvPr id="7" name="TextBox 6">
            <a:extLst>
              <a:ext uri="{FF2B5EF4-FFF2-40B4-BE49-F238E27FC236}">
                <a16:creationId xmlns:a16="http://schemas.microsoft.com/office/drawing/2014/main" id="{16F25C23-183F-420A-A9EA-750AEF952A71}"/>
              </a:ext>
            </a:extLst>
          </p:cNvPr>
          <p:cNvSpPr txBox="1"/>
          <p:nvPr/>
        </p:nvSpPr>
        <p:spPr>
          <a:xfrm>
            <a:off x="2100392" y="5283109"/>
            <a:ext cx="7991216" cy="1200329"/>
          </a:xfrm>
          <a:prstGeom prst="rect">
            <a:avLst/>
          </a:prstGeom>
          <a:noFill/>
        </p:spPr>
        <p:txBody>
          <a:bodyPr wrap="square" rtlCol="0">
            <a:spAutoFit/>
          </a:bodyPr>
          <a:lstStyle/>
          <a:p>
            <a:pPr algn="ctr"/>
            <a:r>
              <a:rPr lang="en-US" sz="2400" dirty="0">
                <a:solidFill>
                  <a:schemeClr val="tx1">
                    <a:lumMod val="95000"/>
                  </a:schemeClr>
                </a:solidFill>
                <a:latin typeface="Arial" panose="020B0604020202020204" pitchFamily="34" charset="0"/>
                <a:cs typeface="Arial" panose="020B0604020202020204" pitchFamily="34" charset="0"/>
              </a:rPr>
              <a:t>I</a:t>
            </a:r>
            <a:r>
              <a:rPr lang="en-US" sz="2400" b="0" i="0" dirty="0">
                <a:solidFill>
                  <a:schemeClr val="tx1">
                    <a:lumMod val="95000"/>
                  </a:schemeClr>
                </a:solidFill>
                <a:effectLst/>
                <a:latin typeface="Arial" panose="020B0604020202020204" pitchFamily="34" charset="0"/>
                <a:cs typeface="Arial" panose="020B0604020202020204" pitchFamily="34" charset="0"/>
              </a:rPr>
              <a:t>n</a:t>
            </a:r>
            <a:r>
              <a:rPr lang="en-US" sz="2400" b="0" i="0" dirty="0">
                <a:solidFill>
                  <a:schemeClr val="tx1">
                    <a:lumMod val="95000"/>
                  </a:schemeClr>
                </a:solidFill>
                <a:effectLst/>
                <a:latin typeface="ibm-plex-sans"/>
              </a:rPr>
              <a:t> the LEO orbit the Success appears related to the number of flights; on the other hand, there seems to be no relationship between flight number when in GTO orbit.</a:t>
            </a:r>
            <a:endParaRPr lang="en-IN" sz="2400" dirty="0">
              <a:solidFill>
                <a:schemeClr val="tx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237843" y="60960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Payload vs. Orbit Type</a:t>
            </a:r>
            <a:endParaRPr lang="en-US" u="sng" dirty="0">
              <a:solidFill>
                <a:schemeClr val="tx1">
                  <a:lumMod val="95000"/>
                </a:schemeClr>
              </a:solidFill>
            </a:endParaRPr>
          </a:p>
        </p:txBody>
      </p:sp>
      <p:pic>
        <p:nvPicPr>
          <p:cNvPr id="6" name="Picture 5">
            <a:extLst>
              <a:ext uri="{FF2B5EF4-FFF2-40B4-BE49-F238E27FC236}">
                <a16:creationId xmlns:a16="http://schemas.microsoft.com/office/drawing/2014/main" id="{09607BB4-EACE-407F-83B2-ACCCB1297A3B}"/>
              </a:ext>
            </a:extLst>
          </p:cNvPr>
          <p:cNvPicPr>
            <a:picLocks noChangeAspect="1"/>
          </p:cNvPicPr>
          <p:nvPr/>
        </p:nvPicPr>
        <p:blipFill>
          <a:blip r:embed="rId2"/>
          <a:stretch>
            <a:fillRect/>
          </a:stretch>
        </p:blipFill>
        <p:spPr>
          <a:xfrm>
            <a:off x="0" y="1158650"/>
            <a:ext cx="12192000" cy="3998141"/>
          </a:xfrm>
          <a:prstGeom prst="rect">
            <a:avLst/>
          </a:prstGeom>
        </p:spPr>
      </p:pic>
      <p:sp>
        <p:nvSpPr>
          <p:cNvPr id="7" name="TextBox 6">
            <a:extLst>
              <a:ext uri="{FF2B5EF4-FFF2-40B4-BE49-F238E27FC236}">
                <a16:creationId xmlns:a16="http://schemas.microsoft.com/office/drawing/2014/main" id="{1C8AA574-AB59-494E-AFD3-6386D94155A6}"/>
              </a:ext>
            </a:extLst>
          </p:cNvPr>
          <p:cNvSpPr txBox="1"/>
          <p:nvPr/>
        </p:nvSpPr>
        <p:spPr>
          <a:xfrm>
            <a:off x="1965251" y="5188949"/>
            <a:ext cx="8261497" cy="1477328"/>
          </a:xfrm>
          <a:prstGeom prst="rect">
            <a:avLst/>
          </a:prstGeom>
          <a:noFill/>
        </p:spPr>
        <p:txBody>
          <a:bodyPr wrap="square" rtlCol="0">
            <a:spAutoFit/>
          </a:bodyPr>
          <a:lstStyle/>
          <a:p>
            <a:pPr algn="ctr"/>
            <a:r>
              <a:rPr lang="en-US" b="0" i="0" dirty="0">
                <a:solidFill>
                  <a:schemeClr val="tx1">
                    <a:lumMod val="95000"/>
                  </a:schemeClr>
                </a:solidFill>
                <a:effectLst/>
                <a:latin typeface="Arial" panose="020B0604020202020204" pitchFamily="34" charset="0"/>
                <a:cs typeface="Arial" panose="020B0604020202020204" pitchFamily="34" charset="0"/>
              </a:rPr>
              <a:t>With heavy payloads the successful landing or positive landing rate are more for PO, LEO and ISS.</a:t>
            </a:r>
          </a:p>
          <a:p>
            <a:pPr algn="ctr"/>
            <a:r>
              <a:rPr lang="en-US" b="0" i="0" dirty="0">
                <a:solidFill>
                  <a:schemeClr val="tx1">
                    <a:lumMod val="95000"/>
                  </a:schemeClr>
                </a:solidFill>
                <a:effectLst/>
                <a:latin typeface="Arial" panose="020B0604020202020204" pitchFamily="34" charset="0"/>
                <a:cs typeface="Arial" panose="020B0604020202020204" pitchFamily="34" charset="0"/>
              </a:rPr>
              <a:t>However for GTO we cannot distinguish this well as both positive landing rate and negative landing(unsuccessful mission) are both there here.</a:t>
            </a:r>
          </a:p>
          <a:p>
            <a:endParaRPr lang="en-IN"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1312272"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Launch Success Yearly Trend</a:t>
            </a:r>
          </a:p>
        </p:txBody>
      </p:sp>
      <p:pic>
        <p:nvPicPr>
          <p:cNvPr id="6" name="Picture 5">
            <a:extLst>
              <a:ext uri="{FF2B5EF4-FFF2-40B4-BE49-F238E27FC236}">
                <a16:creationId xmlns:a16="http://schemas.microsoft.com/office/drawing/2014/main" id="{45DD24B5-9D3A-42A7-8887-7BE896AF2DD0}"/>
              </a:ext>
            </a:extLst>
          </p:cNvPr>
          <p:cNvPicPr>
            <a:picLocks noChangeAspect="1"/>
          </p:cNvPicPr>
          <p:nvPr/>
        </p:nvPicPr>
        <p:blipFill>
          <a:blip r:embed="rId2"/>
          <a:stretch>
            <a:fillRect/>
          </a:stretch>
        </p:blipFill>
        <p:spPr>
          <a:xfrm>
            <a:off x="2393427" y="1119254"/>
            <a:ext cx="6415827" cy="4505369"/>
          </a:xfrm>
          <a:prstGeom prst="rect">
            <a:avLst/>
          </a:prstGeom>
        </p:spPr>
      </p:pic>
      <p:sp>
        <p:nvSpPr>
          <p:cNvPr id="7" name="TextBox 6">
            <a:extLst>
              <a:ext uri="{FF2B5EF4-FFF2-40B4-BE49-F238E27FC236}">
                <a16:creationId xmlns:a16="http://schemas.microsoft.com/office/drawing/2014/main" id="{021C69EF-D93E-4228-83AB-2EB2E83BED0D}"/>
              </a:ext>
            </a:extLst>
          </p:cNvPr>
          <p:cNvSpPr txBox="1"/>
          <p:nvPr/>
        </p:nvSpPr>
        <p:spPr>
          <a:xfrm>
            <a:off x="2393426" y="5752848"/>
            <a:ext cx="6415827"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You can observe that the success rate since 2013 kept increasing till 2020 </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C65EC2-E158-4964-8358-E2134D69F7AC}"/>
              </a:ext>
            </a:extLst>
          </p:cNvPr>
          <p:cNvPicPr>
            <a:picLocks noChangeAspect="1"/>
          </p:cNvPicPr>
          <p:nvPr/>
        </p:nvPicPr>
        <p:blipFill>
          <a:blip r:embed="rId2"/>
          <a:stretch>
            <a:fillRect/>
          </a:stretch>
        </p:blipFill>
        <p:spPr>
          <a:xfrm>
            <a:off x="-27214" y="0"/>
            <a:ext cx="12219214" cy="6858000"/>
          </a:xfrm>
          <a:prstGeom prst="rect">
            <a:avLst/>
          </a:prstGeom>
        </p:spPr>
      </p:pic>
      <p:sp>
        <p:nvSpPr>
          <p:cNvPr id="4" name="TextBox 3">
            <a:extLst>
              <a:ext uri="{FF2B5EF4-FFF2-40B4-BE49-F238E27FC236}">
                <a16:creationId xmlns:a16="http://schemas.microsoft.com/office/drawing/2014/main" id="{1768EC5C-F7EA-4F2D-8037-B73F158A87EF}"/>
              </a:ext>
            </a:extLst>
          </p:cNvPr>
          <p:cNvSpPr txBox="1"/>
          <p:nvPr/>
        </p:nvSpPr>
        <p:spPr>
          <a:xfrm>
            <a:off x="850604" y="2456121"/>
            <a:ext cx="1020726" cy="369332"/>
          </a:xfrm>
          <a:prstGeom prst="rect">
            <a:avLst/>
          </a:prstGeom>
          <a:noFill/>
        </p:spPr>
        <p:txBody>
          <a:bodyPr wrap="square" rtlCol="0">
            <a:spAutoFit/>
          </a:bodyPr>
          <a:lstStyle/>
          <a:p>
            <a:r>
              <a:rPr lang="en-US" dirty="0"/>
              <a:t>Section 3</a:t>
            </a:r>
            <a:endParaRPr lang="en-IN" dirty="0"/>
          </a:p>
        </p:txBody>
      </p:sp>
      <p:sp>
        <p:nvSpPr>
          <p:cNvPr id="5" name="TextBox 4">
            <a:extLst>
              <a:ext uri="{FF2B5EF4-FFF2-40B4-BE49-F238E27FC236}">
                <a16:creationId xmlns:a16="http://schemas.microsoft.com/office/drawing/2014/main" id="{A6CB9E65-24B4-40D6-A492-50F53BA58BA1}"/>
              </a:ext>
            </a:extLst>
          </p:cNvPr>
          <p:cNvSpPr txBox="1"/>
          <p:nvPr/>
        </p:nvSpPr>
        <p:spPr>
          <a:xfrm>
            <a:off x="850604" y="2977116"/>
            <a:ext cx="4104168" cy="707886"/>
          </a:xfrm>
          <a:prstGeom prst="rect">
            <a:avLst/>
          </a:prstGeom>
          <a:noFill/>
        </p:spPr>
        <p:txBody>
          <a:bodyPr wrap="square" rtlCol="0">
            <a:spAutoFit/>
          </a:bodyPr>
          <a:lstStyle/>
          <a:p>
            <a:r>
              <a:rPr lang="en-US" sz="4000" dirty="0">
                <a:latin typeface="Abadi" panose="020B0604020104020204" pitchFamily="34" charset="0"/>
              </a:rPr>
              <a:t>EDA with SQL</a:t>
            </a:r>
            <a:endParaRPr lang="en-IN" sz="4000" dirty="0">
              <a:latin typeface="Abadi" panose="020B0604020104020204" pitchFamily="34" charset="0"/>
            </a:endParaRPr>
          </a:p>
        </p:txBody>
      </p:sp>
    </p:spTree>
    <p:extLst>
      <p:ext uri="{BB962C8B-B14F-4D97-AF65-F5344CB8AC3E}">
        <p14:creationId xmlns:p14="http://schemas.microsoft.com/office/powerpoint/2010/main" val="945987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95313" y="4911719"/>
            <a:ext cx="9745663" cy="1489869"/>
          </a:xfrm>
          <a:prstGeom prst="rect">
            <a:avLst/>
          </a:prstGeom>
        </p:spPr>
        <p:txBody>
          <a:bodyPr>
            <a:normAutofit/>
          </a:bodyPr>
          <a:lstStyle/>
          <a:p>
            <a:pPr>
              <a:lnSpc>
                <a:spcPct val="100000"/>
              </a:lnSpc>
              <a:spcBef>
                <a:spcPts val="1400"/>
              </a:spcBef>
            </a:pPr>
            <a:r>
              <a:rPr lang="en-US" dirty="0">
                <a:latin typeface="Arial" panose="020B0604020202020204" pitchFamily="34" charset="0"/>
                <a:cs typeface="Arial" panose="020B0604020202020204" pitchFamily="34" charset="0"/>
              </a:rPr>
              <a:t>QUERY EXPLAINATION: </a:t>
            </a:r>
          </a:p>
          <a:p>
            <a:pPr>
              <a:lnSpc>
                <a:spcPct val="100000"/>
              </a:lnSpc>
              <a:spcBef>
                <a:spcPts val="1400"/>
              </a:spcBef>
            </a:pPr>
            <a:r>
              <a:rPr lang="en-US" sz="1800" dirty="0">
                <a:latin typeface="Arial" panose="020B0604020202020204" pitchFamily="34" charset="0"/>
                <a:cs typeface="Arial" panose="020B0604020202020204" pitchFamily="34" charset="0"/>
              </a:rPr>
              <a:t>Using the word DISTINCT in the query means that it will only show Unique values in the </a:t>
            </a:r>
            <a:r>
              <a:rPr lang="en-US" sz="1800" dirty="0" err="1">
                <a:latin typeface="Arial" panose="020B0604020202020204" pitchFamily="34" charset="0"/>
                <a:cs typeface="Arial" panose="020B0604020202020204" pitchFamily="34" charset="0"/>
              </a:rPr>
              <a:t>Launch_Site</a:t>
            </a:r>
            <a:r>
              <a:rPr lang="en-US" sz="1800" dirty="0">
                <a:latin typeface="Arial" panose="020B0604020202020204" pitchFamily="34" charset="0"/>
                <a:cs typeface="Arial" panose="020B0604020202020204" pitchFamily="34" charset="0"/>
              </a:rPr>
              <a:t> column from </a:t>
            </a:r>
            <a:r>
              <a:rPr lang="en-US" sz="1800" dirty="0" err="1">
                <a:latin typeface="Arial" panose="020B0604020202020204" pitchFamily="34" charset="0"/>
                <a:cs typeface="Arial" panose="020B0604020202020204" pitchFamily="34" charset="0"/>
              </a:rPr>
              <a:t>tblSpaceX</a:t>
            </a:r>
            <a:r>
              <a:rPr lang="en-US" sz="1800" dirty="0">
                <a:latin typeface="Arial" panose="020B0604020202020204" pitchFamily="34" charset="0"/>
                <a:cs typeface="Arial" panose="020B0604020202020204" pitchFamily="34" charset="0"/>
              </a:rPr>
              <a:t> </a:t>
            </a:r>
            <a:endParaRPr lang="en-US" sz="1800" dirty="0">
              <a:solidFill>
                <a:schemeClr val="accent3">
                  <a:lumMod val="25000"/>
                </a:schemeClr>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1195313"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All Launch Site Names</a:t>
            </a:r>
          </a:p>
        </p:txBody>
      </p:sp>
      <p:sp>
        <p:nvSpPr>
          <p:cNvPr id="7" name="TextBox 6">
            <a:extLst>
              <a:ext uri="{FF2B5EF4-FFF2-40B4-BE49-F238E27FC236}">
                <a16:creationId xmlns:a16="http://schemas.microsoft.com/office/drawing/2014/main" id="{C5585476-D1C1-4921-ACA1-5437D93F773F}"/>
              </a:ext>
            </a:extLst>
          </p:cNvPr>
          <p:cNvSpPr txBox="1"/>
          <p:nvPr/>
        </p:nvSpPr>
        <p:spPr>
          <a:xfrm>
            <a:off x="1195313" y="1775637"/>
            <a:ext cx="3873308" cy="1754326"/>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SQL QUERY:</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SELECT DISTINCT(</a:t>
            </a:r>
            <a:r>
              <a:rPr lang="en-US" sz="2000" dirty="0" err="1">
                <a:latin typeface="Arial" panose="020B0604020202020204" pitchFamily="34" charset="0"/>
                <a:cs typeface="Arial" panose="020B0604020202020204" pitchFamily="34" charset="0"/>
              </a:rPr>
              <a:t>Launch_Site</a:t>
            </a:r>
            <a:r>
              <a:rPr lang="en-US" sz="2000" dirty="0">
                <a:latin typeface="Arial" panose="020B0604020202020204" pitchFamily="34" charset="0"/>
                <a:cs typeface="Arial" panose="020B0604020202020204" pitchFamily="34" charset="0"/>
              </a:rPr>
              <a:t>)</a:t>
            </a:r>
          </a:p>
          <a:p>
            <a:r>
              <a:rPr lang="en-US" sz="2000" dirty="0">
                <a:latin typeface="Arial" panose="020B0604020202020204" pitchFamily="34" charset="0"/>
                <a:cs typeface="Arial" panose="020B0604020202020204" pitchFamily="34" charset="0"/>
              </a:rPr>
              <a:t>FROM SPACEXTBL</a:t>
            </a:r>
          </a:p>
        </p:txBody>
      </p:sp>
      <p:pic>
        <p:nvPicPr>
          <p:cNvPr id="9" name="Picture 8">
            <a:extLst>
              <a:ext uri="{FF2B5EF4-FFF2-40B4-BE49-F238E27FC236}">
                <a16:creationId xmlns:a16="http://schemas.microsoft.com/office/drawing/2014/main" id="{2D33DC33-ED49-416A-B92D-68968F35724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805058" y="2454214"/>
            <a:ext cx="1648055" cy="704948"/>
          </a:xfrm>
          <a:prstGeom prst="rect">
            <a:avLst/>
          </a:prstGeom>
        </p:spPr>
      </p:pic>
      <p:pic>
        <p:nvPicPr>
          <p:cNvPr id="11" name="Picture 10">
            <a:extLst>
              <a:ext uri="{FF2B5EF4-FFF2-40B4-BE49-F238E27FC236}">
                <a16:creationId xmlns:a16="http://schemas.microsoft.com/office/drawing/2014/main" id="{CD313674-C440-4508-878E-75640F1F14A3}"/>
              </a:ext>
            </a:extLst>
          </p:cNvPr>
          <p:cNvPicPr>
            <a:picLocks noChangeAspect="1"/>
          </p:cNvPicPr>
          <p:nvPr/>
        </p:nvPicPr>
        <p:blipFill>
          <a:blip r:embed="rId3"/>
          <a:stretch>
            <a:fillRect/>
          </a:stretch>
        </p:blipFill>
        <p:spPr>
          <a:xfrm>
            <a:off x="7123381" y="1775637"/>
            <a:ext cx="3466603" cy="226979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84682" y="1253330"/>
            <a:ext cx="3238462" cy="2393637"/>
          </a:xfrm>
          <a:prstGeom prst="rect">
            <a:avLst/>
          </a:prstGeom>
        </p:spPr>
        <p:txBody>
          <a:bodyPr>
            <a:normAutofit/>
          </a:bodyPr>
          <a:lstStyle/>
          <a:p>
            <a:pPr marL="0" indent="0">
              <a:lnSpc>
                <a:spcPct val="100000"/>
              </a:lnSpc>
              <a:spcBef>
                <a:spcPts val="1400"/>
              </a:spcBef>
              <a:buNone/>
            </a:pPr>
            <a:r>
              <a:rPr lang="en-US" sz="2800" dirty="0">
                <a:solidFill>
                  <a:schemeClr val="tx1">
                    <a:lumMod val="95000"/>
                  </a:schemeClr>
                </a:solidFill>
                <a:latin typeface="Arial" panose="020B0604020202020204" pitchFamily="34" charset="0"/>
                <a:cs typeface="Arial" panose="020B0604020202020204" pitchFamily="34" charset="0"/>
              </a:rPr>
              <a:t>SQL QUERY:</a:t>
            </a:r>
          </a:p>
          <a:p>
            <a:pPr marL="0" indent="0">
              <a:lnSpc>
                <a:spcPct val="100000"/>
              </a:lnSpc>
              <a:spcBef>
                <a:spcPts val="1400"/>
              </a:spcBef>
              <a:buNone/>
            </a:pPr>
            <a:r>
              <a:rPr lang="en-US" sz="2000" dirty="0">
                <a:solidFill>
                  <a:schemeClr val="tx1">
                    <a:lumMod val="95000"/>
                  </a:schemeClr>
                </a:solidFill>
                <a:latin typeface="Arial" panose="020B0604020202020204" pitchFamily="34" charset="0"/>
                <a:cs typeface="Arial" panose="020B0604020202020204" pitchFamily="34" charset="0"/>
              </a:rPr>
              <a:t>SELECT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FROM SPACEXTBL</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WHERE </a:t>
            </a:r>
            <a:r>
              <a:rPr lang="en-US" sz="2000" dirty="0" err="1">
                <a:solidFill>
                  <a:schemeClr val="tx1">
                    <a:lumMod val="95000"/>
                  </a:schemeClr>
                </a:solidFill>
                <a:latin typeface="Arial" panose="020B0604020202020204" pitchFamily="34" charset="0"/>
                <a:cs typeface="Arial" panose="020B0604020202020204" pitchFamily="34" charset="0"/>
              </a:rPr>
              <a:t>Launch_Site</a:t>
            </a:r>
            <a:endParaRPr lang="en-US" sz="2000" dirty="0">
              <a:solidFill>
                <a:schemeClr val="tx1">
                  <a:lumMod val="95000"/>
                </a:schemeClr>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LIKE “CCA%”</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LIMIT 5</a:t>
            </a:r>
          </a:p>
          <a:p>
            <a:pPr marL="0" indent="0">
              <a:lnSpc>
                <a:spcPct val="100000"/>
              </a:lnSpc>
              <a:spcBef>
                <a:spcPts val="1400"/>
              </a:spcBef>
              <a:buNone/>
            </a:pPr>
            <a:endParaRPr lang="en-US" sz="2000" dirty="0">
              <a:solidFill>
                <a:schemeClr val="tx1">
                  <a:lumMod val="95000"/>
                </a:schemeClr>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18468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Launch Site Names Begin with 'CCA'</a:t>
            </a:r>
          </a:p>
        </p:txBody>
      </p:sp>
      <p:pic>
        <p:nvPicPr>
          <p:cNvPr id="6" name="Picture 5">
            <a:extLst>
              <a:ext uri="{FF2B5EF4-FFF2-40B4-BE49-F238E27FC236}">
                <a16:creationId xmlns:a16="http://schemas.microsoft.com/office/drawing/2014/main" id="{63BECFD3-F36B-48B2-AEDC-F52053826E2D}"/>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799135" y="3618790"/>
            <a:ext cx="882505" cy="704948"/>
          </a:xfrm>
          <a:prstGeom prst="rect">
            <a:avLst/>
          </a:prstGeom>
        </p:spPr>
      </p:pic>
      <p:pic>
        <p:nvPicPr>
          <p:cNvPr id="8" name="Picture 7">
            <a:extLst>
              <a:ext uri="{FF2B5EF4-FFF2-40B4-BE49-F238E27FC236}">
                <a16:creationId xmlns:a16="http://schemas.microsoft.com/office/drawing/2014/main" id="{AD0AA68D-AA14-4D56-B4FE-1AB90793B96C}"/>
              </a:ext>
            </a:extLst>
          </p:cNvPr>
          <p:cNvPicPr>
            <a:picLocks noChangeAspect="1"/>
          </p:cNvPicPr>
          <p:nvPr/>
        </p:nvPicPr>
        <p:blipFill>
          <a:blip r:embed="rId3"/>
          <a:stretch>
            <a:fillRect/>
          </a:stretch>
        </p:blipFill>
        <p:spPr>
          <a:xfrm>
            <a:off x="0" y="4522341"/>
            <a:ext cx="12192000" cy="1726058"/>
          </a:xfrm>
          <a:prstGeom prst="rect">
            <a:avLst/>
          </a:prstGeom>
        </p:spPr>
      </p:pic>
      <p:sp>
        <p:nvSpPr>
          <p:cNvPr id="9" name="TextBox 8">
            <a:extLst>
              <a:ext uri="{FF2B5EF4-FFF2-40B4-BE49-F238E27FC236}">
                <a16:creationId xmlns:a16="http://schemas.microsoft.com/office/drawing/2014/main" id="{DAAE0908-E0B3-45FF-83D5-61D4B268E05E}"/>
              </a:ext>
            </a:extLst>
          </p:cNvPr>
          <p:cNvSpPr txBox="1"/>
          <p:nvPr/>
        </p:nvSpPr>
        <p:spPr>
          <a:xfrm>
            <a:off x="4567148" y="1337933"/>
            <a:ext cx="6403420" cy="227754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QUERY EXPLAINATION: </a:t>
            </a:r>
          </a:p>
          <a:p>
            <a:endParaRPr lang="en-US" dirty="0"/>
          </a:p>
          <a:p>
            <a:r>
              <a:rPr lang="en-US" sz="2000" dirty="0">
                <a:latin typeface="Arial" panose="020B0604020202020204" pitchFamily="34" charset="0"/>
                <a:cs typeface="Arial" panose="020B0604020202020204" pitchFamily="34" charset="0"/>
              </a:rPr>
              <a:t>Using the word LIMIT 5 in the query means that it will only show 5 records from SPACEXTBL and LIKE keyword has a wild card with the words ‘CCA%’ the percentage in the end suggests that the </a:t>
            </a:r>
            <a:r>
              <a:rPr lang="en-US" sz="2000" dirty="0" err="1">
                <a:latin typeface="Arial" panose="020B0604020202020204" pitchFamily="34" charset="0"/>
                <a:cs typeface="Arial" panose="020B0604020202020204" pitchFamily="34" charset="0"/>
              </a:rPr>
              <a:t>Launch_Site</a:t>
            </a:r>
            <a:r>
              <a:rPr lang="en-US" sz="2000" dirty="0">
                <a:latin typeface="Arial" panose="020B0604020202020204" pitchFamily="34" charset="0"/>
                <a:cs typeface="Arial" panose="020B0604020202020204" pitchFamily="34" charset="0"/>
              </a:rPr>
              <a:t> name must start with CCA. </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01639" y="1334389"/>
            <a:ext cx="4429309" cy="2062715"/>
          </a:xfrm>
          <a:prstGeom prst="rect">
            <a:avLst/>
          </a:prstGeom>
        </p:spPr>
        <p:txBody>
          <a:bodyPr>
            <a:normAutofit/>
          </a:bodyPr>
          <a:lstStyle/>
          <a:p>
            <a:pPr marL="0" indent="0">
              <a:lnSpc>
                <a:spcPct val="100000"/>
              </a:lnSpc>
              <a:spcBef>
                <a:spcPts val="1400"/>
              </a:spcBef>
              <a:buNone/>
            </a:pPr>
            <a:r>
              <a:rPr lang="en-US" sz="2800" dirty="0">
                <a:solidFill>
                  <a:schemeClr val="tx1">
                    <a:lumMod val="95000"/>
                  </a:schemeClr>
                </a:solidFill>
                <a:latin typeface="Arial" panose="020B0604020202020204" pitchFamily="34" charset="0"/>
                <a:cs typeface="Arial" panose="020B0604020202020204" pitchFamily="34" charset="0"/>
              </a:rPr>
              <a:t>SQL QUERY:</a:t>
            </a:r>
            <a:endParaRPr lang="en-US" sz="2000" dirty="0">
              <a:solidFill>
                <a:schemeClr val="tx1">
                  <a:lumMod val="95000"/>
                </a:schemeClr>
              </a:solidFill>
              <a:latin typeface="Arial" panose="020B0604020202020204" pitchFamily="34" charset="0"/>
              <a:cs typeface="Arial" panose="020B0604020202020204" pitchFamily="34" charset="0"/>
            </a:endParaRPr>
          </a:p>
          <a:p>
            <a:pPr marL="0" indent="0">
              <a:lnSpc>
                <a:spcPct val="100000"/>
              </a:lnSpc>
              <a:spcBef>
                <a:spcPts val="1400"/>
              </a:spcBef>
              <a:buNone/>
            </a:pPr>
            <a:r>
              <a:rPr lang="en-US" sz="2000" dirty="0">
                <a:solidFill>
                  <a:schemeClr val="tx1">
                    <a:lumMod val="95000"/>
                  </a:schemeClr>
                </a:solidFill>
                <a:latin typeface="Arial" panose="020B0604020202020204" pitchFamily="34" charset="0"/>
                <a:cs typeface="Arial" panose="020B0604020202020204" pitchFamily="34" charset="0"/>
              </a:rPr>
              <a:t>SELECT SUM(</a:t>
            </a:r>
            <a:r>
              <a:rPr lang="en-US" sz="2000" dirty="0" err="1">
                <a:solidFill>
                  <a:schemeClr val="tx1">
                    <a:lumMod val="95000"/>
                  </a:schemeClr>
                </a:solidFill>
                <a:latin typeface="Arial" panose="020B0604020202020204" pitchFamily="34" charset="0"/>
                <a:cs typeface="Arial" panose="020B0604020202020204" pitchFamily="34" charset="0"/>
              </a:rPr>
              <a:t>payload_mass__kg</a:t>
            </a:r>
            <a:r>
              <a:rPr lang="en-US" sz="2000" dirty="0">
                <a:solidFill>
                  <a:schemeClr val="tx1">
                    <a:lumMod val="95000"/>
                  </a:schemeClr>
                </a:solidFill>
                <a:latin typeface="Arial" panose="020B0604020202020204" pitchFamily="34" charset="0"/>
                <a:cs typeface="Arial" panose="020B0604020202020204" pitchFamily="34" charset="0"/>
              </a:rPr>
              <a:t>_)</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AS “Total Payload Mass(Kg)”</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FROM SPACEXTBL</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WHERE customer =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1301639"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Total Payload Mass</a:t>
            </a:r>
          </a:p>
        </p:txBody>
      </p:sp>
      <p:pic>
        <p:nvPicPr>
          <p:cNvPr id="6" name="Picture 5">
            <a:extLst>
              <a:ext uri="{FF2B5EF4-FFF2-40B4-BE49-F238E27FC236}">
                <a16:creationId xmlns:a16="http://schemas.microsoft.com/office/drawing/2014/main" id="{D51D2448-5BD5-4741-91A1-7E91F8AEEA5A}"/>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3045804" y="3515122"/>
            <a:ext cx="940978" cy="704948"/>
          </a:xfrm>
          <a:prstGeom prst="rect">
            <a:avLst/>
          </a:prstGeom>
        </p:spPr>
      </p:pic>
      <p:sp>
        <p:nvSpPr>
          <p:cNvPr id="10" name="TextBox 9">
            <a:extLst>
              <a:ext uri="{FF2B5EF4-FFF2-40B4-BE49-F238E27FC236}">
                <a16:creationId xmlns:a16="http://schemas.microsoft.com/office/drawing/2014/main" id="{747A99A2-1427-4F94-8ECB-2B57594F2954}"/>
              </a:ext>
            </a:extLst>
          </p:cNvPr>
          <p:cNvSpPr txBox="1"/>
          <p:nvPr/>
        </p:nvSpPr>
        <p:spPr>
          <a:xfrm>
            <a:off x="6379535" y="1103651"/>
            <a:ext cx="4667875" cy="2893100"/>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QUERY EXPLAINATION </a:t>
            </a:r>
          </a:p>
          <a:p>
            <a:endParaRPr lang="en-US" dirty="0"/>
          </a:p>
          <a:p>
            <a:r>
              <a:rPr lang="en-US" sz="2000" dirty="0">
                <a:latin typeface="Arial" panose="020B0604020202020204" pitchFamily="34" charset="0"/>
                <a:cs typeface="Arial" panose="020B0604020202020204" pitchFamily="34" charset="0"/>
              </a:rPr>
              <a:t>Using the function SUM summates the total in the column PAYLOAD_MASS_KG_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WHERE clause filters the dataset to only perform calculations on Customer NASA (CRS) </a:t>
            </a:r>
            <a:endParaRPr lang="en-IN" sz="2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2F07AEA-8575-4E43-A755-B22780938BCA}"/>
              </a:ext>
            </a:extLst>
          </p:cNvPr>
          <p:cNvPicPr>
            <a:picLocks noChangeAspect="1"/>
          </p:cNvPicPr>
          <p:nvPr/>
        </p:nvPicPr>
        <p:blipFill>
          <a:blip r:embed="rId3"/>
          <a:stretch>
            <a:fillRect/>
          </a:stretch>
        </p:blipFill>
        <p:spPr>
          <a:xfrm>
            <a:off x="962640" y="4495856"/>
            <a:ext cx="5107305" cy="138741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168" y="1421587"/>
            <a:ext cx="4475883" cy="2236013"/>
          </a:xfrm>
          <a:prstGeom prst="rect">
            <a:avLst/>
          </a:prstGeom>
        </p:spPr>
        <p:txBody>
          <a:bodyPr>
            <a:normAutofit/>
          </a:bodyPr>
          <a:lstStyle/>
          <a:p>
            <a:pPr marL="0" indent="0">
              <a:lnSpc>
                <a:spcPct val="100000"/>
              </a:lnSpc>
              <a:spcBef>
                <a:spcPts val="1400"/>
              </a:spcBef>
              <a:buNone/>
            </a:pPr>
            <a:r>
              <a:rPr lang="en-US" sz="2800" dirty="0">
                <a:solidFill>
                  <a:schemeClr val="tx1">
                    <a:lumMod val="95000"/>
                  </a:schemeClr>
                </a:solidFill>
                <a:latin typeface="Arial" panose="020B0604020202020204" pitchFamily="34" charset="0"/>
                <a:cs typeface="Arial" panose="020B0604020202020204" pitchFamily="34" charset="0"/>
              </a:rPr>
              <a:t>SQL QUERY:</a:t>
            </a:r>
          </a:p>
          <a:p>
            <a:pPr marL="0" indent="0">
              <a:lnSpc>
                <a:spcPct val="100000"/>
              </a:lnSpc>
              <a:spcBef>
                <a:spcPts val="0"/>
              </a:spcBef>
              <a:buNone/>
            </a:pPr>
            <a:endParaRPr lang="en-US" sz="2000" dirty="0">
              <a:solidFill>
                <a:schemeClr val="tx1">
                  <a:lumMod val="95000"/>
                </a:schemeClr>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SELECT AVG(</a:t>
            </a:r>
            <a:r>
              <a:rPr lang="en-US" sz="2000" dirty="0" err="1">
                <a:solidFill>
                  <a:schemeClr val="tx1">
                    <a:lumMod val="95000"/>
                  </a:schemeClr>
                </a:solidFill>
                <a:latin typeface="Arial" panose="020B0604020202020204" pitchFamily="34" charset="0"/>
                <a:cs typeface="Arial" panose="020B0604020202020204" pitchFamily="34" charset="0"/>
              </a:rPr>
              <a:t>payload_mass__kg</a:t>
            </a:r>
            <a:r>
              <a:rPr lang="en-US" sz="2000" dirty="0">
                <a:solidFill>
                  <a:schemeClr val="tx1">
                    <a:lumMod val="95000"/>
                  </a:schemeClr>
                </a:solidFill>
                <a:latin typeface="Arial" panose="020B0604020202020204" pitchFamily="34" charset="0"/>
                <a:cs typeface="Arial" panose="020B0604020202020204" pitchFamily="34" charset="0"/>
              </a:rPr>
              <a:t>_)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AS "Average Payload Mass(Kg)"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FROM SPACEXTBL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WHERE </a:t>
            </a:r>
            <a:r>
              <a:rPr lang="en-US" sz="2000" dirty="0" err="1">
                <a:solidFill>
                  <a:schemeClr val="tx1">
                    <a:lumMod val="95000"/>
                  </a:schemeClr>
                </a:solidFill>
                <a:latin typeface="Arial" panose="020B0604020202020204" pitchFamily="34" charset="0"/>
                <a:cs typeface="Arial" panose="020B0604020202020204" pitchFamily="34" charset="0"/>
              </a:rPr>
              <a:t>booster_version</a:t>
            </a:r>
            <a:r>
              <a:rPr lang="en-US" sz="2000" dirty="0">
                <a:solidFill>
                  <a:schemeClr val="tx1">
                    <a:lumMod val="95000"/>
                  </a:schemeClr>
                </a:solidFill>
                <a:latin typeface="Arial" panose="020B0604020202020204" pitchFamily="34" charset="0"/>
                <a:cs typeface="Arial" panose="020B0604020202020204" pitchFamily="34" charset="0"/>
              </a:rPr>
              <a:t> =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227211" y="538650"/>
            <a:ext cx="7204408"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Average Payload Mass by F9 v1.1</a:t>
            </a:r>
          </a:p>
        </p:txBody>
      </p:sp>
      <p:pic>
        <p:nvPicPr>
          <p:cNvPr id="6" name="Picture 5">
            <a:extLst>
              <a:ext uri="{FF2B5EF4-FFF2-40B4-BE49-F238E27FC236}">
                <a16:creationId xmlns:a16="http://schemas.microsoft.com/office/drawing/2014/main" id="{880866CF-0EE5-41AE-A19F-F3F106B560EA}"/>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69353" y="3823464"/>
            <a:ext cx="983511" cy="704948"/>
          </a:xfrm>
          <a:prstGeom prst="rect">
            <a:avLst/>
          </a:prstGeom>
        </p:spPr>
      </p:pic>
      <p:sp>
        <p:nvSpPr>
          <p:cNvPr id="9" name="TextBox 8">
            <a:extLst>
              <a:ext uri="{FF2B5EF4-FFF2-40B4-BE49-F238E27FC236}">
                <a16:creationId xmlns:a16="http://schemas.microsoft.com/office/drawing/2014/main" id="{E635C41A-5425-4875-8ECC-131256985BF1}"/>
              </a:ext>
            </a:extLst>
          </p:cNvPr>
          <p:cNvSpPr txBox="1"/>
          <p:nvPr/>
        </p:nvSpPr>
        <p:spPr>
          <a:xfrm>
            <a:off x="6273209" y="1421587"/>
            <a:ext cx="4774201" cy="2862322"/>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QUERY EXPLAINATION:</a:t>
            </a:r>
          </a:p>
          <a:p>
            <a:endParaRPr lang="en-US" dirty="0"/>
          </a:p>
          <a:p>
            <a:r>
              <a:rPr lang="en-US" sz="2000" dirty="0">
                <a:latin typeface="Arial" panose="020B0604020202020204" pitchFamily="34" charset="0"/>
                <a:cs typeface="Arial" panose="020B0604020202020204" pitchFamily="34" charset="0"/>
              </a:rPr>
              <a:t>Using the function AVG works out the average in the column PAYLOAD_MASS_KG_ </a:t>
            </a:r>
          </a:p>
          <a:p>
            <a:endParaRPr lang="en-US" dirty="0"/>
          </a:p>
          <a:p>
            <a:r>
              <a:rPr lang="en-US" sz="2000" dirty="0">
                <a:latin typeface="Arial" panose="020B0604020202020204" pitchFamily="34" charset="0"/>
                <a:cs typeface="Arial" panose="020B0604020202020204" pitchFamily="34" charset="0"/>
              </a:rPr>
              <a:t>The WHERE clause filters the dataset to only perform calculations on </a:t>
            </a:r>
            <a:r>
              <a:rPr lang="en-US" sz="2000" dirty="0" err="1">
                <a:latin typeface="Arial" panose="020B0604020202020204" pitchFamily="34" charset="0"/>
                <a:cs typeface="Arial" panose="020B0604020202020204" pitchFamily="34" charset="0"/>
              </a:rPr>
              <a:t>Booster_version</a:t>
            </a:r>
            <a:r>
              <a:rPr lang="en-US" sz="2000" dirty="0">
                <a:latin typeface="Arial" panose="020B0604020202020204" pitchFamily="34" charset="0"/>
                <a:cs typeface="Arial" panose="020B0604020202020204" pitchFamily="34" charset="0"/>
              </a:rPr>
              <a:t> F9 v1.1 </a:t>
            </a:r>
            <a:endParaRPr lang="en-IN" sz="2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7C750DA-C1DE-4204-8B6B-7C43090C0F3E}"/>
              </a:ext>
            </a:extLst>
          </p:cNvPr>
          <p:cNvPicPr>
            <a:picLocks noChangeAspect="1"/>
          </p:cNvPicPr>
          <p:nvPr/>
        </p:nvPicPr>
        <p:blipFill>
          <a:blip r:embed="rId3"/>
          <a:stretch>
            <a:fillRect/>
          </a:stretch>
        </p:blipFill>
        <p:spPr>
          <a:xfrm>
            <a:off x="635033" y="4617797"/>
            <a:ext cx="5652150" cy="131445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89340" y="1515560"/>
            <a:ext cx="6683411" cy="2266046"/>
          </a:xfrm>
          <a:prstGeom prst="rect">
            <a:avLst/>
          </a:prstGeom>
        </p:spPr>
        <p:txBody>
          <a:bodyPr lIns="91440" tIns="45720" rIns="91440" bIns="45720" anchor="t">
            <a:normAutofit/>
          </a:bodyPr>
          <a:lstStyle/>
          <a:p>
            <a:pPr marL="0" indent="0">
              <a:lnSpc>
                <a:spcPct val="100000"/>
              </a:lnSpc>
              <a:spcBef>
                <a:spcPts val="1400"/>
              </a:spcBef>
              <a:buNone/>
            </a:pPr>
            <a:r>
              <a:rPr lang="en-US" sz="2800" dirty="0">
                <a:solidFill>
                  <a:schemeClr val="tx1">
                    <a:lumMod val="95000"/>
                  </a:schemeClr>
                </a:solidFill>
                <a:latin typeface="Arial" panose="020B0604020202020204" pitchFamily="34" charset="0"/>
                <a:cs typeface="Arial" panose="020B0604020202020204" pitchFamily="34" charset="0"/>
              </a:rPr>
              <a:t>SQL QUERY:</a:t>
            </a:r>
          </a:p>
          <a:p>
            <a:pPr marL="0" indent="0">
              <a:lnSpc>
                <a:spcPct val="100000"/>
              </a:lnSpc>
              <a:spcBef>
                <a:spcPts val="0"/>
              </a:spcBef>
              <a:buNone/>
            </a:pPr>
            <a:endParaRPr lang="en-US" sz="2800" dirty="0">
              <a:solidFill>
                <a:schemeClr val="tx1">
                  <a:lumMod val="95000"/>
                </a:schemeClr>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SELECT MIN(DATE)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AS "First successful landing outcome date in ground pad"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FROM SPACEXTBL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WHERE </a:t>
            </a:r>
            <a:r>
              <a:rPr lang="en-US" sz="2000" dirty="0" err="1">
                <a:solidFill>
                  <a:schemeClr val="tx1">
                    <a:lumMod val="95000"/>
                  </a:schemeClr>
                </a:solidFill>
                <a:latin typeface="Arial" panose="020B0604020202020204" pitchFamily="34" charset="0"/>
                <a:cs typeface="Arial" panose="020B0604020202020204" pitchFamily="34" charset="0"/>
              </a:rPr>
              <a:t>landing__outcome</a:t>
            </a:r>
            <a:r>
              <a:rPr lang="en-US" sz="2000" dirty="0">
                <a:solidFill>
                  <a:schemeClr val="tx1">
                    <a:lumMod val="95000"/>
                  </a:schemeClr>
                </a:solidFill>
                <a:latin typeface="Arial" panose="020B0604020202020204" pitchFamily="34" charset="0"/>
                <a:cs typeface="Arial" panose="020B0604020202020204" pitchFamily="34" charset="0"/>
              </a:rPr>
              <a:t> = 'Success (ground pad)'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184681" y="61662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First Successful Ground Landing Date</a:t>
            </a:r>
          </a:p>
        </p:txBody>
      </p:sp>
      <p:pic>
        <p:nvPicPr>
          <p:cNvPr id="6" name="Picture 5">
            <a:extLst>
              <a:ext uri="{FF2B5EF4-FFF2-40B4-BE49-F238E27FC236}">
                <a16:creationId xmlns:a16="http://schemas.microsoft.com/office/drawing/2014/main" id="{648AFE31-16A2-4041-8E5B-F70103B3135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010378" y="3947470"/>
            <a:ext cx="1036676" cy="704948"/>
          </a:xfrm>
          <a:prstGeom prst="rect">
            <a:avLst/>
          </a:prstGeom>
        </p:spPr>
      </p:pic>
      <p:pic>
        <p:nvPicPr>
          <p:cNvPr id="8" name="Picture 7">
            <a:extLst>
              <a:ext uri="{FF2B5EF4-FFF2-40B4-BE49-F238E27FC236}">
                <a16:creationId xmlns:a16="http://schemas.microsoft.com/office/drawing/2014/main" id="{AEEBA776-A8D6-489F-8217-3F6A1DB3617B}"/>
              </a:ext>
            </a:extLst>
          </p:cNvPr>
          <p:cNvPicPr>
            <a:picLocks noChangeAspect="1"/>
          </p:cNvPicPr>
          <p:nvPr/>
        </p:nvPicPr>
        <p:blipFill>
          <a:blip r:embed="rId3"/>
          <a:stretch>
            <a:fillRect/>
          </a:stretch>
        </p:blipFill>
        <p:spPr>
          <a:xfrm>
            <a:off x="1184682" y="5029527"/>
            <a:ext cx="6688069" cy="1150282"/>
          </a:xfrm>
          <a:prstGeom prst="rect">
            <a:avLst/>
          </a:prstGeom>
        </p:spPr>
      </p:pic>
      <p:sp>
        <p:nvSpPr>
          <p:cNvPr id="10" name="TextBox 9">
            <a:extLst>
              <a:ext uri="{FF2B5EF4-FFF2-40B4-BE49-F238E27FC236}">
                <a16:creationId xmlns:a16="http://schemas.microsoft.com/office/drawing/2014/main" id="{E54F63EC-05CF-43A7-8931-9070E7A3F597}"/>
              </a:ext>
            </a:extLst>
          </p:cNvPr>
          <p:cNvSpPr txBox="1"/>
          <p:nvPr/>
        </p:nvSpPr>
        <p:spPr>
          <a:xfrm>
            <a:off x="8102009" y="1515560"/>
            <a:ext cx="3598272" cy="3508653"/>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QUERY EXPLANATION:</a:t>
            </a:r>
          </a:p>
          <a:p>
            <a:endParaRPr lang="en-US" dirty="0"/>
          </a:p>
          <a:p>
            <a:r>
              <a:rPr lang="en-US" sz="2000" dirty="0">
                <a:latin typeface="Arial" panose="020B0604020202020204" pitchFamily="34" charset="0"/>
                <a:cs typeface="Arial" panose="020B0604020202020204" pitchFamily="34" charset="0"/>
              </a:rPr>
              <a:t>Using the function MIN works out for the minimum date in the column Date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WHERE clause filters the dataset to only perform calculations on </a:t>
            </a:r>
            <a:r>
              <a:rPr lang="en-US" sz="2000" dirty="0" err="1">
                <a:latin typeface="Arial" panose="020B0604020202020204" pitchFamily="34" charset="0"/>
                <a:cs typeface="Arial" panose="020B0604020202020204" pitchFamily="34" charset="0"/>
              </a:rPr>
              <a:t>Landing_Outcome</a:t>
            </a:r>
            <a:r>
              <a:rPr lang="en-US" sz="2000" dirty="0">
                <a:latin typeface="Arial" panose="020B0604020202020204" pitchFamily="34" charset="0"/>
                <a:cs typeface="Arial" panose="020B0604020202020204" pitchFamily="34" charset="0"/>
              </a:rPr>
              <a:t> Success (Ground Pad) </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2" y="1345270"/>
            <a:ext cx="4812082" cy="521501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2">
                    <a:lumMod val="20000"/>
                    <a:lumOff val="80000"/>
                  </a:schemeClr>
                </a:solidFill>
                <a:latin typeface="Arial" panose="020B0604020202020204" pitchFamily="34" charset="0"/>
                <a:cs typeface="Arial" panose="020B0604020202020204" pitchFamily="34" charset="0"/>
              </a:rPr>
              <a:t>Summary of methodologies</a:t>
            </a:r>
          </a:p>
          <a:p>
            <a:pPr lvl="1">
              <a:lnSpc>
                <a:spcPct val="100000"/>
              </a:lnSpc>
              <a:spcBef>
                <a:spcPts val="1400"/>
              </a:spcBef>
              <a:buFont typeface="Wingdings" panose="05000000000000000000" pitchFamily="2" charset="2"/>
              <a:buChar char="Ø"/>
            </a:pPr>
            <a:r>
              <a:rPr lang="en-US" sz="1800" dirty="0">
                <a:solidFill>
                  <a:schemeClr val="tx2">
                    <a:lumMod val="20000"/>
                    <a:lumOff val="80000"/>
                  </a:schemeClr>
                </a:solidFill>
                <a:latin typeface="Arial" panose="020B0604020202020204" pitchFamily="34" charset="0"/>
                <a:cs typeface="Arial" panose="020B0604020202020204" pitchFamily="34" charset="0"/>
              </a:rPr>
              <a:t>Data Collection</a:t>
            </a:r>
          </a:p>
          <a:p>
            <a:pPr lvl="1">
              <a:lnSpc>
                <a:spcPct val="100000"/>
              </a:lnSpc>
              <a:spcBef>
                <a:spcPts val="1400"/>
              </a:spcBef>
              <a:buFont typeface="Wingdings" panose="05000000000000000000" pitchFamily="2" charset="2"/>
              <a:buChar char="Ø"/>
            </a:pPr>
            <a:r>
              <a:rPr lang="en-US" sz="1800" dirty="0">
                <a:solidFill>
                  <a:schemeClr val="tx2">
                    <a:lumMod val="20000"/>
                    <a:lumOff val="80000"/>
                  </a:schemeClr>
                </a:solidFill>
                <a:latin typeface="Arial" panose="020B0604020202020204" pitchFamily="34" charset="0"/>
                <a:cs typeface="Arial" panose="020B0604020202020204" pitchFamily="34" charset="0"/>
              </a:rPr>
              <a:t>Data Wrangling</a:t>
            </a:r>
          </a:p>
          <a:p>
            <a:pPr lvl="1">
              <a:lnSpc>
                <a:spcPct val="100000"/>
              </a:lnSpc>
              <a:spcBef>
                <a:spcPts val="1400"/>
              </a:spcBef>
              <a:buFont typeface="Wingdings" panose="05000000000000000000" pitchFamily="2" charset="2"/>
              <a:buChar char="Ø"/>
            </a:pPr>
            <a:r>
              <a:rPr lang="en-US" sz="1800" dirty="0">
                <a:solidFill>
                  <a:schemeClr val="tx2">
                    <a:lumMod val="20000"/>
                    <a:lumOff val="80000"/>
                  </a:schemeClr>
                </a:solidFill>
                <a:latin typeface="Arial" panose="020B0604020202020204" pitchFamily="34" charset="0"/>
                <a:cs typeface="Arial" panose="020B0604020202020204" pitchFamily="34" charset="0"/>
              </a:rPr>
              <a:t>EDA with data visualization</a:t>
            </a:r>
          </a:p>
          <a:p>
            <a:pPr lvl="1">
              <a:lnSpc>
                <a:spcPct val="100000"/>
              </a:lnSpc>
              <a:spcBef>
                <a:spcPts val="1400"/>
              </a:spcBef>
              <a:buFont typeface="Wingdings" panose="05000000000000000000" pitchFamily="2" charset="2"/>
              <a:buChar char="Ø"/>
            </a:pPr>
            <a:r>
              <a:rPr lang="en-US" sz="1800" dirty="0">
                <a:solidFill>
                  <a:schemeClr val="tx2">
                    <a:lumMod val="20000"/>
                    <a:lumOff val="80000"/>
                  </a:schemeClr>
                </a:solidFill>
                <a:latin typeface="Arial" panose="020B0604020202020204" pitchFamily="34" charset="0"/>
                <a:cs typeface="Arial" panose="020B0604020202020204" pitchFamily="34" charset="0"/>
              </a:rPr>
              <a:t>EDA with SQL</a:t>
            </a:r>
          </a:p>
          <a:p>
            <a:pPr lvl="1">
              <a:lnSpc>
                <a:spcPct val="100000"/>
              </a:lnSpc>
              <a:spcBef>
                <a:spcPts val="1400"/>
              </a:spcBef>
              <a:buFont typeface="Wingdings" panose="05000000000000000000" pitchFamily="2" charset="2"/>
              <a:buChar char="Ø"/>
            </a:pPr>
            <a:r>
              <a:rPr lang="en-US" sz="1800" dirty="0">
                <a:solidFill>
                  <a:schemeClr val="tx2">
                    <a:lumMod val="20000"/>
                    <a:lumOff val="80000"/>
                  </a:schemeClr>
                </a:solidFill>
                <a:latin typeface="Arial" panose="020B0604020202020204" pitchFamily="34" charset="0"/>
                <a:cs typeface="Arial" panose="020B0604020202020204" pitchFamily="34" charset="0"/>
              </a:rPr>
              <a:t>Building an interactive map with Folium</a:t>
            </a:r>
          </a:p>
          <a:p>
            <a:pPr lvl="1">
              <a:lnSpc>
                <a:spcPct val="100000"/>
              </a:lnSpc>
              <a:spcBef>
                <a:spcPts val="1400"/>
              </a:spcBef>
              <a:buFont typeface="Wingdings" panose="05000000000000000000" pitchFamily="2" charset="2"/>
              <a:buChar char="Ø"/>
            </a:pPr>
            <a:r>
              <a:rPr lang="en-US" sz="1800" dirty="0">
                <a:solidFill>
                  <a:schemeClr val="tx2">
                    <a:lumMod val="20000"/>
                    <a:lumOff val="80000"/>
                  </a:schemeClr>
                </a:solidFill>
                <a:latin typeface="Arial" panose="020B0604020202020204" pitchFamily="34" charset="0"/>
                <a:cs typeface="Arial" panose="020B0604020202020204" pitchFamily="34" charset="0"/>
              </a:rPr>
              <a:t>Building a Dashboard with </a:t>
            </a:r>
            <a:r>
              <a:rPr lang="en-US" sz="1800" dirty="0" err="1">
                <a:solidFill>
                  <a:schemeClr val="tx2">
                    <a:lumMod val="20000"/>
                    <a:lumOff val="80000"/>
                  </a:schemeClr>
                </a:solidFill>
                <a:latin typeface="Arial" panose="020B0604020202020204" pitchFamily="34" charset="0"/>
                <a:cs typeface="Arial" panose="020B0604020202020204" pitchFamily="34" charset="0"/>
              </a:rPr>
              <a:t>Plotly</a:t>
            </a:r>
            <a:r>
              <a:rPr lang="en-US" sz="1800" dirty="0">
                <a:solidFill>
                  <a:schemeClr val="tx2">
                    <a:lumMod val="20000"/>
                    <a:lumOff val="80000"/>
                  </a:schemeClr>
                </a:solidFill>
                <a:latin typeface="Arial" panose="020B0604020202020204" pitchFamily="34" charset="0"/>
                <a:cs typeface="Arial" panose="020B0604020202020204" pitchFamily="34" charset="0"/>
              </a:rPr>
              <a:t> Dash</a:t>
            </a:r>
          </a:p>
          <a:p>
            <a:pPr lvl="1">
              <a:lnSpc>
                <a:spcPct val="100000"/>
              </a:lnSpc>
              <a:spcBef>
                <a:spcPts val="1400"/>
              </a:spcBef>
              <a:buFont typeface="Wingdings" panose="05000000000000000000" pitchFamily="2" charset="2"/>
              <a:buChar char="Ø"/>
            </a:pPr>
            <a:r>
              <a:rPr lang="en-US" sz="1800" dirty="0">
                <a:solidFill>
                  <a:schemeClr val="tx2">
                    <a:lumMod val="20000"/>
                    <a:lumOff val="80000"/>
                  </a:schemeClr>
                </a:solidFill>
                <a:latin typeface="Arial" panose="020B0604020202020204" pitchFamily="34" charset="0"/>
                <a:cs typeface="Arial" panose="020B0604020202020204" pitchFamily="34" charset="0"/>
              </a:rPr>
              <a:t>Predictive analysis</a:t>
            </a:r>
          </a:p>
          <a:p>
            <a:pPr>
              <a:lnSpc>
                <a:spcPct val="100000"/>
              </a:lnSpc>
              <a:spcBef>
                <a:spcPts val="1400"/>
              </a:spcBef>
            </a:pPr>
            <a:r>
              <a:rPr lang="en-US" sz="2200" dirty="0">
                <a:solidFill>
                  <a:schemeClr val="tx2">
                    <a:lumMod val="20000"/>
                    <a:lumOff val="80000"/>
                  </a:schemeClr>
                </a:solidFill>
                <a:latin typeface="Arial" panose="020B0604020202020204" pitchFamily="34" charset="0"/>
                <a:cs typeface="Arial" panose="020B0604020202020204" pitchFamily="34" charset="0"/>
              </a:rPr>
              <a:t>Summary of all results</a:t>
            </a:r>
          </a:p>
          <a:p>
            <a:pPr lvl="1">
              <a:lnSpc>
                <a:spcPct val="100000"/>
              </a:lnSpc>
              <a:spcBef>
                <a:spcPts val="1400"/>
              </a:spcBef>
              <a:buFont typeface="Wingdings" panose="05000000000000000000" pitchFamily="2" charset="2"/>
              <a:buChar char="Ø"/>
            </a:pPr>
            <a:r>
              <a:rPr lang="en-US" sz="1900" dirty="0">
                <a:solidFill>
                  <a:schemeClr val="tx2">
                    <a:lumMod val="20000"/>
                    <a:lumOff val="80000"/>
                  </a:schemeClr>
                </a:solidFill>
                <a:latin typeface="Arial" panose="020B0604020202020204" pitchFamily="34" charset="0"/>
                <a:cs typeface="Arial" panose="020B0604020202020204" pitchFamily="34" charset="0"/>
              </a:rPr>
              <a:t>Exploratory Data Analysis results</a:t>
            </a:r>
          </a:p>
          <a:p>
            <a:pPr lvl="1">
              <a:lnSpc>
                <a:spcPct val="100000"/>
              </a:lnSpc>
              <a:spcBef>
                <a:spcPts val="1400"/>
              </a:spcBef>
              <a:buFont typeface="Wingdings" panose="05000000000000000000" pitchFamily="2" charset="2"/>
              <a:buChar char="Ø"/>
            </a:pPr>
            <a:r>
              <a:rPr lang="en-US" sz="1900" dirty="0">
                <a:solidFill>
                  <a:schemeClr val="tx2">
                    <a:lumMod val="20000"/>
                    <a:lumOff val="80000"/>
                  </a:schemeClr>
                </a:solidFill>
                <a:latin typeface="Arial" panose="020B0604020202020204" pitchFamily="34" charset="0"/>
                <a:cs typeface="Arial" panose="020B0604020202020204" pitchFamily="34" charset="0"/>
              </a:rPr>
              <a:t>Interactive analytics demo in screenshots</a:t>
            </a:r>
          </a:p>
          <a:p>
            <a:pPr lvl="1">
              <a:lnSpc>
                <a:spcPct val="100000"/>
              </a:lnSpc>
              <a:spcBef>
                <a:spcPts val="1400"/>
              </a:spcBef>
              <a:buFont typeface="Wingdings" panose="05000000000000000000" pitchFamily="2" charset="2"/>
              <a:buChar char="Ø"/>
            </a:pPr>
            <a:r>
              <a:rPr lang="en-US" sz="1900" dirty="0">
                <a:solidFill>
                  <a:schemeClr val="tx2">
                    <a:lumMod val="20000"/>
                    <a:lumOff val="80000"/>
                  </a:schemeClr>
                </a:solidFill>
                <a:latin typeface="Arial" panose="020B0604020202020204" pitchFamily="34" charset="0"/>
                <a:cs typeface="Arial" panose="020B0604020202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2">
                    <a:lumMod val="20000"/>
                    <a:lumOff val="80000"/>
                  </a:schemeClr>
                </a:solidFill>
                <a:latin typeface="Arial" panose="020B0604020202020204" pitchFamily="34" charset="0"/>
                <a:cs typeface="Arial" panose="020B0604020202020204" pitchFamily="34" charset="0"/>
              </a:rPr>
              <a:t>Executive Summary</a:t>
            </a:r>
          </a:p>
        </p:txBody>
      </p:sp>
      <p:pic>
        <p:nvPicPr>
          <p:cNvPr id="6" name="Picture 5">
            <a:extLst>
              <a:ext uri="{FF2B5EF4-FFF2-40B4-BE49-F238E27FC236}">
                <a16:creationId xmlns:a16="http://schemas.microsoft.com/office/drawing/2014/main" id="{928A3100-600E-46D1-BD82-C2C83214CA6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Effect>
                      <a14:colorTemperature colorTemp="5000"/>
                    </a14:imgEffect>
                    <a14:imgEffect>
                      <a14:brightnessContrast bright="20000" contrast="40000"/>
                    </a14:imgEffect>
                  </a14:imgLayer>
                </a14:imgProps>
              </a:ext>
              <a:ext uri="{837473B0-CC2E-450A-ABE3-18F120FF3D39}">
                <a1611:picAttrSrcUrl xmlns:a1611="http://schemas.microsoft.com/office/drawing/2016/11/main" r:id="rId4"/>
              </a:ext>
            </a:extLst>
          </a:blip>
          <a:stretch>
            <a:fillRect/>
          </a:stretch>
        </p:blipFill>
        <p:spPr>
          <a:xfrm>
            <a:off x="5582094" y="1499191"/>
            <a:ext cx="5703518" cy="4274288"/>
          </a:xfrm>
          <a:prstGeom prst="rect">
            <a:avLst/>
          </a:prstGeom>
          <a:noFill/>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61558" y="1265529"/>
            <a:ext cx="6445028" cy="2328276"/>
          </a:xfrm>
          <a:prstGeom prst="rect">
            <a:avLst/>
          </a:prstGeom>
        </p:spPr>
        <p:txBody>
          <a:bodyPr lIns="91440" tIns="45720" rIns="91440" bIns="45720" anchor="t">
            <a:normAutofit/>
          </a:bodyPr>
          <a:lstStyle/>
          <a:p>
            <a:pPr marL="0" indent="0">
              <a:lnSpc>
                <a:spcPct val="100000"/>
              </a:lnSpc>
              <a:spcBef>
                <a:spcPts val="1400"/>
              </a:spcBef>
              <a:buNone/>
            </a:pPr>
            <a:r>
              <a:rPr lang="en-US" sz="2800" dirty="0">
                <a:solidFill>
                  <a:schemeClr val="tx1">
                    <a:lumMod val="95000"/>
                  </a:schemeClr>
                </a:solidFill>
                <a:latin typeface="Arial" panose="020B0604020202020204" pitchFamily="34" charset="0"/>
                <a:cs typeface="Arial" panose="020B0604020202020204" pitchFamily="34" charset="0"/>
              </a:rPr>
              <a:t>SQL QUERY:</a:t>
            </a:r>
          </a:p>
          <a:p>
            <a:pPr marL="0" indent="0">
              <a:lnSpc>
                <a:spcPct val="100000"/>
              </a:lnSpc>
              <a:spcBef>
                <a:spcPts val="0"/>
              </a:spcBef>
              <a:buNone/>
            </a:pPr>
            <a:endParaRPr lang="en-US" sz="2800" dirty="0">
              <a:solidFill>
                <a:schemeClr val="tx1">
                  <a:lumMod val="95000"/>
                </a:schemeClr>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SELECT </a:t>
            </a:r>
            <a:r>
              <a:rPr lang="en-US" sz="2000" dirty="0" err="1">
                <a:solidFill>
                  <a:schemeClr val="tx1">
                    <a:lumMod val="95000"/>
                  </a:schemeClr>
                </a:solidFill>
                <a:latin typeface="Arial" panose="020B0604020202020204" pitchFamily="34" charset="0"/>
                <a:cs typeface="Arial" panose="020B0604020202020204" pitchFamily="34" charset="0"/>
              </a:rPr>
              <a:t>booster_version</a:t>
            </a:r>
            <a:r>
              <a:rPr lang="en-US" sz="2000" dirty="0">
                <a:solidFill>
                  <a:schemeClr val="tx1">
                    <a:lumMod val="95000"/>
                  </a:schemeClr>
                </a:solidFill>
                <a:latin typeface="Arial" panose="020B0604020202020204" pitchFamily="34" charset="0"/>
                <a:cs typeface="Arial" panose="020B0604020202020204" pitchFamily="34" charset="0"/>
              </a:rPr>
              <a:t>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FROM SPACEXTBL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WHERE </a:t>
            </a:r>
            <a:r>
              <a:rPr lang="en-US" sz="2000" dirty="0" err="1">
                <a:solidFill>
                  <a:schemeClr val="tx1">
                    <a:lumMod val="95000"/>
                  </a:schemeClr>
                </a:solidFill>
                <a:latin typeface="Arial" panose="020B0604020202020204" pitchFamily="34" charset="0"/>
                <a:cs typeface="Arial" panose="020B0604020202020204" pitchFamily="34" charset="0"/>
              </a:rPr>
              <a:t>landing__outcome</a:t>
            </a:r>
            <a:r>
              <a:rPr lang="en-US" sz="2000" dirty="0">
                <a:solidFill>
                  <a:schemeClr val="tx1">
                    <a:lumMod val="95000"/>
                  </a:schemeClr>
                </a:solidFill>
                <a:latin typeface="Arial" panose="020B0604020202020204" pitchFamily="34" charset="0"/>
                <a:cs typeface="Arial" panose="020B0604020202020204" pitchFamily="34" charset="0"/>
              </a:rPr>
              <a:t> = 'Success (drone ship)’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AND </a:t>
            </a:r>
            <a:r>
              <a:rPr lang="en-US" sz="2000" dirty="0" err="1">
                <a:solidFill>
                  <a:schemeClr val="tx1">
                    <a:lumMod val="95000"/>
                  </a:schemeClr>
                </a:solidFill>
                <a:latin typeface="Arial" panose="020B0604020202020204" pitchFamily="34" charset="0"/>
                <a:cs typeface="Arial" panose="020B0604020202020204" pitchFamily="34" charset="0"/>
              </a:rPr>
              <a:t>payload_mass__kg</a:t>
            </a:r>
            <a:r>
              <a:rPr lang="en-US" sz="2000" dirty="0">
                <a:solidFill>
                  <a:schemeClr val="tx1">
                    <a:lumMod val="95000"/>
                  </a:schemeClr>
                </a:solidFill>
                <a:latin typeface="Arial" panose="020B0604020202020204" pitchFamily="34" charset="0"/>
                <a:cs typeface="Arial" panose="020B0604020202020204" pitchFamily="34" charset="0"/>
              </a:rPr>
              <a:t>_ BETWEEN 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057090" y="71648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600" u="sng" dirty="0">
                <a:solidFill>
                  <a:schemeClr val="tx1">
                    <a:lumMod val="95000"/>
                  </a:schemeClr>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80CCF3C-1B5C-46A9-83DE-2AEDAC9E4E14}"/>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3797631" y="3562968"/>
            <a:ext cx="972881" cy="704948"/>
          </a:xfrm>
          <a:prstGeom prst="rect">
            <a:avLst/>
          </a:prstGeom>
        </p:spPr>
      </p:pic>
      <p:pic>
        <p:nvPicPr>
          <p:cNvPr id="7" name="Picture 6">
            <a:extLst>
              <a:ext uri="{FF2B5EF4-FFF2-40B4-BE49-F238E27FC236}">
                <a16:creationId xmlns:a16="http://schemas.microsoft.com/office/drawing/2014/main" id="{B753BC6B-1B96-4138-9F23-8FF4BEFBD43D}"/>
              </a:ext>
            </a:extLst>
          </p:cNvPr>
          <p:cNvPicPr>
            <a:picLocks noChangeAspect="1"/>
          </p:cNvPicPr>
          <p:nvPr/>
        </p:nvPicPr>
        <p:blipFill>
          <a:blip r:embed="rId3"/>
          <a:stretch>
            <a:fillRect/>
          </a:stretch>
        </p:blipFill>
        <p:spPr>
          <a:xfrm>
            <a:off x="2730913" y="4429841"/>
            <a:ext cx="3114292" cy="2135514"/>
          </a:xfrm>
          <a:prstGeom prst="rect">
            <a:avLst/>
          </a:prstGeom>
        </p:spPr>
      </p:pic>
      <p:sp>
        <p:nvSpPr>
          <p:cNvPr id="11" name="TextBox 10">
            <a:extLst>
              <a:ext uri="{FF2B5EF4-FFF2-40B4-BE49-F238E27FC236}">
                <a16:creationId xmlns:a16="http://schemas.microsoft.com/office/drawing/2014/main" id="{655CBCCD-D176-404C-A158-E044B5085739}"/>
              </a:ext>
            </a:extLst>
          </p:cNvPr>
          <p:cNvSpPr txBox="1"/>
          <p:nvPr/>
        </p:nvSpPr>
        <p:spPr>
          <a:xfrm>
            <a:off x="7676707" y="1265529"/>
            <a:ext cx="4274288" cy="3908762"/>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QUERY EXPLANATION:</a:t>
            </a:r>
          </a:p>
          <a:p>
            <a:endParaRPr lang="en-IN" sz="24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Selecting only </a:t>
            </a:r>
            <a:r>
              <a:rPr lang="en-US" sz="2000" dirty="0" err="1">
                <a:latin typeface="Arial" panose="020B0604020202020204" pitchFamily="34" charset="0"/>
                <a:cs typeface="Arial" panose="020B0604020202020204" pitchFamily="34" charset="0"/>
              </a:rPr>
              <a:t>Booster_Version</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The WHERE clause filters the dataset to </a:t>
            </a:r>
            <a:r>
              <a:rPr lang="en-US" sz="2000" dirty="0" err="1">
                <a:latin typeface="Arial" panose="020B0604020202020204" pitchFamily="34" charset="0"/>
                <a:cs typeface="Arial" panose="020B0604020202020204" pitchFamily="34" charset="0"/>
              </a:rPr>
              <a:t>Landing_Outcome</a:t>
            </a:r>
            <a:r>
              <a:rPr lang="en-US" sz="2000" dirty="0">
                <a:latin typeface="Arial" panose="020B0604020202020204" pitchFamily="34" charset="0"/>
                <a:cs typeface="Arial" panose="020B0604020202020204" pitchFamily="34" charset="0"/>
              </a:rPr>
              <a:t> = Success (drone ship)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AND clause specifies additional filter conditions </a:t>
            </a:r>
            <a:r>
              <a:rPr lang="en-US" sz="2000" dirty="0" err="1">
                <a:latin typeface="Arial" panose="020B0604020202020204" pitchFamily="34" charset="0"/>
                <a:cs typeface="Arial" panose="020B0604020202020204" pitchFamily="34" charset="0"/>
              </a:rPr>
              <a:t>Payload_MASS_KG</a:t>
            </a:r>
            <a:r>
              <a:rPr lang="en-US" sz="2000" dirty="0">
                <a:latin typeface="Arial" panose="020B0604020202020204" pitchFamily="34" charset="0"/>
                <a:cs typeface="Arial" panose="020B0604020202020204" pitchFamily="34" charset="0"/>
              </a:rPr>
              <a:t>_ &gt; 4000 AND </a:t>
            </a:r>
            <a:r>
              <a:rPr lang="en-US" sz="2000" dirty="0" err="1">
                <a:latin typeface="Arial" panose="020B0604020202020204" pitchFamily="34" charset="0"/>
                <a:cs typeface="Arial" panose="020B0604020202020204" pitchFamily="34" charset="0"/>
              </a:rPr>
              <a:t>Payload_MASS_KG</a:t>
            </a:r>
            <a:r>
              <a:rPr lang="en-US" sz="2000" dirty="0">
                <a:latin typeface="Arial" panose="020B0604020202020204" pitchFamily="34" charset="0"/>
                <a:cs typeface="Arial" panose="020B0604020202020204" pitchFamily="34" charset="0"/>
              </a:rPr>
              <a:t>_ &lt; 6000 </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20887" y="1230086"/>
            <a:ext cx="5428770" cy="3660891"/>
          </a:xfrm>
          <a:prstGeom prst="rect">
            <a:avLst/>
          </a:prstGeom>
        </p:spPr>
        <p:txBody>
          <a:bodyPr>
            <a:normAutofit/>
          </a:bodyPr>
          <a:lstStyle/>
          <a:p>
            <a:pPr marL="0" indent="0">
              <a:lnSpc>
                <a:spcPct val="100000"/>
              </a:lnSpc>
              <a:spcBef>
                <a:spcPts val="1400"/>
              </a:spcBef>
              <a:buNone/>
            </a:pPr>
            <a:r>
              <a:rPr lang="en-US" sz="2800" u="sng" dirty="0">
                <a:solidFill>
                  <a:schemeClr val="tx1">
                    <a:lumMod val="95000"/>
                  </a:schemeClr>
                </a:solidFill>
                <a:latin typeface="Arial" panose="020B0604020202020204" pitchFamily="34" charset="0"/>
                <a:cs typeface="Arial" panose="020B0604020202020204" pitchFamily="34" charset="0"/>
              </a:rPr>
              <a:t>SQL QUERY:</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SELECT(SELECT Count(</a:t>
            </a:r>
            <a:r>
              <a:rPr lang="en-US" sz="2000" dirty="0" err="1">
                <a:solidFill>
                  <a:schemeClr val="tx1">
                    <a:lumMod val="95000"/>
                  </a:schemeClr>
                </a:solidFill>
                <a:latin typeface="Arial" panose="020B0604020202020204" pitchFamily="34" charset="0"/>
                <a:cs typeface="Arial" panose="020B0604020202020204" pitchFamily="34" charset="0"/>
              </a:rPr>
              <a:t>mission_outcome</a:t>
            </a:r>
            <a:r>
              <a:rPr lang="en-US" sz="2000" dirty="0">
                <a:solidFill>
                  <a:schemeClr val="tx1">
                    <a:lumMod val="95000"/>
                  </a:schemeClr>
                </a:solidFill>
                <a:latin typeface="Arial" panose="020B0604020202020204" pitchFamily="34" charset="0"/>
                <a:cs typeface="Arial" panose="020B0604020202020204" pitchFamily="34" charset="0"/>
              </a:rPr>
              <a:t>)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from SPACEXTBL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where </a:t>
            </a:r>
            <a:r>
              <a:rPr lang="en-US" sz="2000" dirty="0" err="1">
                <a:solidFill>
                  <a:schemeClr val="tx1">
                    <a:lumMod val="95000"/>
                  </a:schemeClr>
                </a:solidFill>
                <a:latin typeface="Arial" panose="020B0604020202020204" pitchFamily="34" charset="0"/>
                <a:cs typeface="Arial" panose="020B0604020202020204" pitchFamily="34" charset="0"/>
              </a:rPr>
              <a:t>mission_outcome</a:t>
            </a:r>
            <a:r>
              <a:rPr lang="en-US" sz="2000" dirty="0">
                <a:solidFill>
                  <a:schemeClr val="tx1">
                    <a:lumMod val="95000"/>
                  </a:schemeClr>
                </a:solidFill>
                <a:latin typeface="Arial" panose="020B0604020202020204" pitchFamily="34" charset="0"/>
                <a:cs typeface="Arial" panose="020B0604020202020204" pitchFamily="34" charset="0"/>
              </a:rPr>
              <a:t> LIKE '%Success%’)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as </a:t>
            </a:r>
            <a:r>
              <a:rPr lang="en-US" sz="2000" dirty="0" err="1">
                <a:solidFill>
                  <a:schemeClr val="tx1">
                    <a:lumMod val="95000"/>
                  </a:schemeClr>
                </a:solidFill>
                <a:latin typeface="Arial" panose="020B0604020202020204" pitchFamily="34" charset="0"/>
                <a:cs typeface="Arial" panose="020B0604020202020204" pitchFamily="34" charset="0"/>
              </a:rPr>
              <a:t>Successful_Mission_Outcomes</a:t>
            </a:r>
            <a:r>
              <a:rPr lang="en-US" sz="2000" dirty="0">
                <a:solidFill>
                  <a:schemeClr val="tx1">
                    <a:lumMod val="95000"/>
                  </a:schemeClr>
                </a:solidFill>
                <a:latin typeface="Arial" panose="020B0604020202020204" pitchFamily="34" charset="0"/>
                <a:cs typeface="Arial" panose="020B0604020202020204" pitchFamily="34" charset="0"/>
              </a:rPr>
              <a:t>,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(SELECT Count(</a:t>
            </a:r>
            <a:r>
              <a:rPr lang="en-US" sz="2000" dirty="0" err="1">
                <a:solidFill>
                  <a:schemeClr val="tx1">
                    <a:lumMod val="95000"/>
                  </a:schemeClr>
                </a:solidFill>
                <a:latin typeface="Arial" panose="020B0604020202020204" pitchFamily="34" charset="0"/>
                <a:cs typeface="Arial" panose="020B0604020202020204" pitchFamily="34" charset="0"/>
              </a:rPr>
              <a:t>mission_outcome</a:t>
            </a:r>
            <a:r>
              <a:rPr lang="en-US" sz="2000" dirty="0">
                <a:solidFill>
                  <a:schemeClr val="tx1">
                    <a:lumMod val="95000"/>
                  </a:schemeClr>
                </a:solidFill>
                <a:latin typeface="Arial" panose="020B0604020202020204" pitchFamily="34" charset="0"/>
                <a:cs typeface="Arial" panose="020B0604020202020204" pitchFamily="34" charset="0"/>
              </a:rPr>
              <a:t>)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from SPACEXTBL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where </a:t>
            </a:r>
            <a:r>
              <a:rPr lang="en-US" sz="2000" dirty="0" err="1">
                <a:solidFill>
                  <a:schemeClr val="tx1">
                    <a:lumMod val="95000"/>
                  </a:schemeClr>
                </a:solidFill>
                <a:latin typeface="Arial" panose="020B0604020202020204" pitchFamily="34" charset="0"/>
                <a:cs typeface="Arial" panose="020B0604020202020204" pitchFamily="34" charset="0"/>
              </a:rPr>
              <a:t>mission_outcome</a:t>
            </a:r>
            <a:r>
              <a:rPr lang="en-US" sz="2000" dirty="0">
                <a:solidFill>
                  <a:schemeClr val="tx1">
                    <a:lumMod val="95000"/>
                  </a:schemeClr>
                </a:solidFill>
                <a:latin typeface="Arial" panose="020B0604020202020204" pitchFamily="34" charset="0"/>
                <a:cs typeface="Arial" panose="020B0604020202020204" pitchFamily="34" charset="0"/>
              </a:rPr>
              <a:t> LIKE '%Failure%’)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as </a:t>
            </a:r>
            <a:r>
              <a:rPr lang="en-US" sz="2000" dirty="0" err="1">
                <a:solidFill>
                  <a:schemeClr val="tx1">
                    <a:lumMod val="95000"/>
                  </a:schemeClr>
                </a:solidFill>
                <a:latin typeface="Arial" panose="020B0604020202020204" pitchFamily="34" charset="0"/>
                <a:cs typeface="Arial" panose="020B0604020202020204" pitchFamily="34" charset="0"/>
              </a:rPr>
              <a:t>Failure_Mission_Coutcomes</a:t>
            </a:r>
            <a:r>
              <a:rPr lang="en-US" sz="2000" dirty="0">
                <a:solidFill>
                  <a:schemeClr val="tx1">
                    <a:lumMod val="95000"/>
                  </a:schemeClr>
                </a:solidFill>
                <a:latin typeface="Arial" panose="020B0604020202020204" pitchFamily="34" charset="0"/>
                <a:cs typeface="Arial" panose="020B0604020202020204" pitchFamily="34" charset="0"/>
              </a:rPr>
              <a:t>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FROM SPACEXTBL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LIMIT 1</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1120886" y="681037"/>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Total Number of Successful and Failure Mission Outcomes</a:t>
            </a:r>
          </a:p>
        </p:txBody>
      </p:sp>
      <p:pic>
        <p:nvPicPr>
          <p:cNvPr id="6" name="Picture 5">
            <a:extLst>
              <a:ext uri="{FF2B5EF4-FFF2-40B4-BE49-F238E27FC236}">
                <a16:creationId xmlns:a16="http://schemas.microsoft.com/office/drawing/2014/main" id="{8A1DD45C-5538-4099-A371-CD96C75C9150}"/>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3219611" y="4745221"/>
            <a:ext cx="798006" cy="704948"/>
          </a:xfrm>
          <a:prstGeom prst="rect">
            <a:avLst/>
          </a:prstGeom>
        </p:spPr>
      </p:pic>
      <p:pic>
        <p:nvPicPr>
          <p:cNvPr id="8" name="Picture 7">
            <a:extLst>
              <a:ext uri="{FF2B5EF4-FFF2-40B4-BE49-F238E27FC236}">
                <a16:creationId xmlns:a16="http://schemas.microsoft.com/office/drawing/2014/main" id="{081F2B33-8416-448F-BD19-7978E0C63962}"/>
              </a:ext>
            </a:extLst>
          </p:cNvPr>
          <p:cNvPicPr>
            <a:picLocks noChangeAspect="1"/>
          </p:cNvPicPr>
          <p:nvPr/>
        </p:nvPicPr>
        <p:blipFill>
          <a:blip r:embed="rId3"/>
          <a:stretch>
            <a:fillRect/>
          </a:stretch>
        </p:blipFill>
        <p:spPr>
          <a:xfrm>
            <a:off x="363057" y="5581424"/>
            <a:ext cx="6511114" cy="875935"/>
          </a:xfrm>
          <a:prstGeom prst="rect">
            <a:avLst/>
          </a:prstGeom>
        </p:spPr>
      </p:pic>
      <p:sp>
        <p:nvSpPr>
          <p:cNvPr id="9" name="TextBox 8">
            <a:extLst>
              <a:ext uri="{FF2B5EF4-FFF2-40B4-BE49-F238E27FC236}">
                <a16:creationId xmlns:a16="http://schemas.microsoft.com/office/drawing/2014/main" id="{C83FBFD2-5B89-43F1-B629-15D10DF538F4}"/>
              </a:ext>
            </a:extLst>
          </p:cNvPr>
          <p:cNvSpPr txBox="1"/>
          <p:nvPr/>
        </p:nvSpPr>
        <p:spPr>
          <a:xfrm>
            <a:off x="6730409" y="1230086"/>
            <a:ext cx="5092996" cy="2677656"/>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QUERY EXPLANATION:</a:t>
            </a:r>
          </a:p>
          <a:p>
            <a:endParaRPr lang="en-US" sz="24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This query is a bit complicated and hard, we used subqueries here to produce the results. The LIKE ‘%Success%’ and LIKE ‘%Failure’ wildcards shows that in the record the given phrase is in any part of the string in the records.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88988" y="1253331"/>
            <a:ext cx="4610063" cy="2175669"/>
          </a:xfrm>
          <a:prstGeom prst="rect">
            <a:avLst/>
          </a:prstGeom>
        </p:spPr>
        <p:txBody>
          <a:bodyPr>
            <a:normAutofit lnSpcReduction="10000"/>
          </a:bodyPr>
          <a:lstStyle/>
          <a:p>
            <a:pPr marL="0" indent="0">
              <a:lnSpc>
                <a:spcPct val="100000"/>
              </a:lnSpc>
              <a:spcBef>
                <a:spcPts val="1400"/>
              </a:spcBef>
              <a:buNone/>
            </a:pPr>
            <a:r>
              <a:rPr lang="en-US" sz="2800" dirty="0">
                <a:solidFill>
                  <a:schemeClr val="tx1">
                    <a:lumMod val="95000"/>
                  </a:schemeClr>
                </a:solidFill>
                <a:latin typeface="Arial" panose="020B0604020202020204" pitchFamily="34" charset="0"/>
                <a:cs typeface="Arial" panose="020B0604020202020204" pitchFamily="34" charset="0"/>
              </a:rPr>
              <a:t>SQL QUERY:</a:t>
            </a:r>
          </a:p>
          <a:p>
            <a:pPr marL="0" indent="0">
              <a:lnSpc>
                <a:spcPct val="100000"/>
              </a:lnSpc>
              <a:spcBef>
                <a:spcPts val="0"/>
              </a:spcBef>
              <a:buNone/>
            </a:pPr>
            <a:endParaRPr lang="en-US" sz="2000" dirty="0">
              <a:solidFill>
                <a:schemeClr val="tx1">
                  <a:lumMod val="95000"/>
                </a:schemeClr>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SELECT DISTINCT(</a:t>
            </a:r>
            <a:r>
              <a:rPr lang="en-US" sz="2000" dirty="0" err="1">
                <a:solidFill>
                  <a:schemeClr val="tx1">
                    <a:lumMod val="95000"/>
                  </a:schemeClr>
                </a:solidFill>
                <a:latin typeface="Arial" panose="020B0604020202020204" pitchFamily="34" charset="0"/>
                <a:cs typeface="Arial" panose="020B0604020202020204" pitchFamily="34" charset="0"/>
              </a:rPr>
              <a:t>booster_version</a:t>
            </a:r>
            <a:r>
              <a:rPr lang="en-US" sz="2000" dirty="0">
                <a:solidFill>
                  <a:schemeClr val="tx1">
                    <a:lumMod val="95000"/>
                  </a:schemeClr>
                </a:solidFill>
                <a:latin typeface="Arial" panose="020B0604020202020204" pitchFamily="34" charset="0"/>
                <a:cs typeface="Arial" panose="020B0604020202020204" pitchFamily="34" charset="0"/>
              </a:rPr>
              <a:t>)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FROM SPACEXTBL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WHERE </a:t>
            </a:r>
            <a:r>
              <a:rPr lang="en-US" sz="2000" dirty="0" err="1">
                <a:solidFill>
                  <a:schemeClr val="tx1">
                    <a:lumMod val="95000"/>
                  </a:schemeClr>
                </a:solidFill>
                <a:latin typeface="Arial" panose="020B0604020202020204" pitchFamily="34" charset="0"/>
                <a:cs typeface="Arial" panose="020B0604020202020204" pitchFamily="34" charset="0"/>
              </a:rPr>
              <a:t>payload_mass__kg</a:t>
            </a:r>
            <a:r>
              <a:rPr lang="en-US" sz="2000" dirty="0">
                <a:solidFill>
                  <a:schemeClr val="tx1">
                    <a:lumMod val="95000"/>
                  </a:schemeClr>
                </a:solidFill>
                <a:latin typeface="Arial" panose="020B0604020202020204" pitchFamily="34" charset="0"/>
                <a:cs typeface="Arial" panose="020B0604020202020204" pitchFamily="34" charset="0"/>
              </a:rPr>
              <a:t>_ =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(SELECT MAX(</a:t>
            </a:r>
            <a:r>
              <a:rPr lang="en-US" sz="2000" dirty="0" err="1">
                <a:solidFill>
                  <a:schemeClr val="tx1">
                    <a:lumMod val="95000"/>
                  </a:schemeClr>
                </a:solidFill>
                <a:latin typeface="Arial" panose="020B0604020202020204" pitchFamily="34" charset="0"/>
                <a:cs typeface="Arial" panose="020B0604020202020204" pitchFamily="34" charset="0"/>
              </a:rPr>
              <a:t>payload_mass__kg</a:t>
            </a:r>
            <a:r>
              <a:rPr lang="en-US" sz="2000" dirty="0">
                <a:solidFill>
                  <a:schemeClr val="tx1">
                    <a:lumMod val="95000"/>
                  </a:schemeClr>
                </a:solidFill>
                <a:latin typeface="Arial" panose="020B0604020202020204" pitchFamily="34" charset="0"/>
                <a:cs typeface="Arial" panose="020B0604020202020204" pitchFamily="34" charset="0"/>
              </a:rPr>
              <a:t>_)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FROM SPACEXTBL)</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1088988" y="68103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Boosters Carried Maximum Payload</a:t>
            </a:r>
          </a:p>
        </p:txBody>
      </p:sp>
      <p:pic>
        <p:nvPicPr>
          <p:cNvPr id="6" name="Picture 5">
            <a:extLst>
              <a:ext uri="{FF2B5EF4-FFF2-40B4-BE49-F238E27FC236}">
                <a16:creationId xmlns:a16="http://schemas.microsoft.com/office/drawing/2014/main" id="{AAE132A6-0BED-4335-8221-660D8544BF8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46788" y="1988691"/>
            <a:ext cx="903773" cy="704948"/>
          </a:xfrm>
          <a:prstGeom prst="rect">
            <a:avLst/>
          </a:prstGeom>
        </p:spPr>
      </p:pic>
      <p:pic>
        <p:nvPicPr>
          <p:cNvPr id="8" name="Picture 7">
            <a:extLst>
              <a:ext uri="{FF2B5EF4-FFF2-40B4-BE49-F238E27FC236}">
                <a16:creationId xmlns:a16="http://schemas.microsoft.com/office/drawing/2014/main" id="{1F17C2C3-4B28-486B-904A-8D498851B22D}"/>
              </a:ext>
            </a:extLst>
          </p:cNvPr>
          <p:cNvPicPr>
            <a:picLocks noChangeAspect="1"/>
          </p:cNvPicPr>
          <p:nvPr/>
        </p:nvPicPr>
        <p:blipFill>
          <a:blip r:embed="rId3"/>
          <a:stretch>
            <a:fillRect/>
          </a:stretch>
        </p:blipFill>
        <p:spPr>
          <a:xfrm>
            <a:off x="8116385" y="1253331"/>
            <a:ext cx="2316333" cy="3909517"/>
          </a:xfrm>
          <a:prstGeom prst="rect">
            <a:avLst/>
          </a:prstGeom>
        </p:spPr>
      </p:pic>
      <p:sp>
        <p:nvSpPr>
          <p:cNvPr id="9" name="TextBox 8">
            <a:extLst>
              <a:ext uri="{FF2B5EF4-FFF2-40B4-BE49-F238E27FC236}">
                <a16:creationId xmlns:a16="http://schemas.microsoft.com/office/drawing/2014/main" id="{DC90F129-E8D4-4FB1-B093-F3628487F887}"/>
              </a:ext>
            </a:extLst>
          </p:cNvPr>
          <p:cNvSpPr txBox="1"/>
          <p:nvPr/>
        </p:nvSpPr>
        <p:spPr>
          <a:xfrm>
            <a:off x="1088988" y="3668233"/>
            <a:ext cx="6161573" cy="292387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QUERY EXPLANATION:</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Using the word DISTINCT in the query means that it will only show Unique values in the </a:t>
            </a:r>
            <a:r>
              <a:rPr lang="en-US" sz="2000" dirty="0" err="1">
                <a:latin typeface="Arial" panose="020B0604020202020204" pitchFamily="34" charset="0"/>
                <a:cs typeface="Arial" panose="020B0604020202020204" pitchFamily="34" charset="0"/>
              </a:rPr>
              <a:t>booster_version</a:t>
            </a:r>
            <a:r>
              <a:rPr lang="en-US" sz="2000" dirty="0">
                <a:latin typeface="Arial" panose="020B0604020202020204" pitchFamily="34" charset="0"/>
                <a:cs typeface="Arial" panose="020B0604020202020204" pitchFamily="34" charset="0"/>
              </a:rPr>
              <a:t> column from SPACEXTBL</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Using the function MAX works out for the MAXIMUM payload in the column </a:t>
            </a:r>
            <a:r>
              <a:rPr lang="en-US" sz="2000" dirty="0" err="1">
                <a:latin typeface="Arial" panose="020B0604020202020204" pitchFamily="34" charset="0"/>
                <a:cs typeface="Arial" panose="020B0604020202020204" pitchFamily="34" charset="0"/>
              </a:rPr>
              <a:t>payload_mass__kg</a:t>
            </a:r>
            <a:r>
              <a:rPr lang="en-US" sz="2000" dirty="0">
                <a:latin typeface="Arial" panose="020B0604020202020204" pitchFamily="34" charset="0"/>
                <a:cs typeface="Arial" panose="020B0604020202020204" pitchFamily="34" charset="0"/>
              </a:rPr>
              <a:t>_</a:t>
            </a:r>
          </a:p>
          <a:p>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20885" y="1253331"/>
            <a:ext cx="6842901" cy="2175669"/>
          </a:xfrm>
          <a:prstGeom prst="rect">
            <a:avLst/>
          </a:prstGeom>
        </p:spPr>
        <p:txBody>
          <a:bodyPr lIns="91440" tIns="45720" rIns="91440" bIns="45720" anchor="t">
            <a:normAutofit/>
          </a:bodyPr>
          <a:lstStyle/>
          <a:p>
            <a:pPr marL="0" indent="0">
              <a:lnSpc>
                <a:spcPct val="100000"/>
              </a:lnSpc>
              <a:spcBef>
                <a:spcPts val="1400"/>
              </a:spcBef>
              <a:buNone/>
            </a:pPr>
            <a:r>
              <a:rPr lang="en-US" sz="2800" dirty="0">
                <a:solidFill>
                  <a:schemeClr val="tx1">
                    <a:lumMod val="95000"/>
                  </a:schemeClr>
                </a:solidFill>
                <a:latin typeface="Arial" panose="020B0604020202020204" pitchFamily="34" charset="0"/>
                <a:cs typeface="Arial" panose="020B0604020202020204" pitchFamily="34" charset="0"/>
              </a:rPr>
              <a:t>SQL QUERY:</a:t>
            </a:r>
          </a:p>
          <a:p>
            <a:pPr marL="0" indent="0">
              <a:lnSpc>
                <a:spcPct val="100000"/>
              </a:lnSpc>
              <a:spcBef>
                <a:spcPts val="0"/>
              </a:spcBef>
              <a:buNone/>
            </a:pPr>
            <a:endParaRPr lang="en-US" sz="2000" dirty="0">
              <a:solidFill>
                <a:schemeClr val="tx1">
                  <a:lumMod val="95000"/>
                </a:schemeClr>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SELECT </a:t>
            </a:r>
            <a:r>
              <a:rPr lang="en-US" sz="2000" dirty="0" err="1">
                <a:solidFill>
                  <a:schemeClr val="tx1">
                    <a:lumMod val="95000"/>
                  </a:schemeClr>
                </a:solidFill>
                <a:latin typeface="Arial" panose="020B0604020202020204" pitchFamily="34" charset="0"/>
                <a:cs typeface="Arial" panose="020B0604020202020204" pitchFamily="34" charset="0"/>
              </a:rPr>
              <a:t>landing__outcome</a:t>
            </a:r>
            <a:r>
              <a:rPr lang="en-US" sz="2000" dirty="0">
                <a:solidFill>
                  <a:schemeClr val="tx1">
                    <a:lumMod val="95000"/>
                  </a:schemeClr>
                </a:solidFill>
                <a:latin typeface="Arial" panose="020B0604020202020204" pitchFamily="34" charset="0"/>
                <a:cs typeface="Arial" panose="020B0604020202020204" pitchFamily="34" charset="0"/>
              </a:rPr>
              <a:t>, </a:t>
            </a:r>
            <a:r>
              <a:rPr lang="en-US" sz="2000" dirty="0" err="1">
                <a:solidFill>
                  <a:schemeClr val="tx1">
                    <a:lumMod val="95000"/>
                  </a:schemeClr>
                </a:solidFill>
                <a:latin typeface="Arial" panose="020B0604020202020204" pitchFamily="34" charset="0"/>
                <a:cs typeface="Arial" panose="020B0604020202020204" pitchFamily="34" charset="0"/>
              </a:rPr>
              <a:t>booster_version</a:t>
            </a:r>
            <a:r>
              <a:rPr lang="en-US" sz="2000" dirty="0">
                <a:solidFill>
                  <a:schemeClr val="tx1">
                    <a:lumMod val="95000"/>
                  </a:schemeClr>
                </a:solidFill>
                <a:latin typeface="Arial" panose="020B0604020202020204" pitchFamily="34" charset="0"/>
                <a:cs typeface="Arial" panose="020B0604020202020204" pitchFamily="34" charset="0"/>
              </a:rPr>
              <a:t>, </a:t>
            </a:r>
            <a:r>
              <a:rPr lang="en-US" sz="2000" dirty="0" err="1">
                <a:solidFill>
                  <a:schemeClr val="tx1">
                    <a:lumMod val="95000"/>
                  </a:schemeClr>
                </a:solidFill>
                <a:latin typeface="Arial" panose="020B0604020202020204" pitchFamily="34" charset="0"/>
                <a:cs typeface="Arial" panose="020B0604020202020204" pitchFamily="34" charset="0"/>
              </a:rPr>
              <a:t>launch_site</a:t>
            </a:r>
            <a:r>
              <a:rPr lang="en-US" sz="2000" dirty="0">
                <a:solidFill>
                  <a:schemeClr val="tx1">
                    <a:lumMod val="95000"/>
                  </a:schemeClr>
                </a:solidFill>
                <a:latin typeface="Arial" panose="020B0604020202020204" pitchFamily="34" charset="0"/>
                <a:cs typeface="Arial" panose="020B0604020202020204" pitchFamily="34" charset="0"/>
              </a:rPr>
              <a:t>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FROM SPACEXTBL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WHERE YEAR(DATE) = 2015 </a:t>
            </a:r>
          </a:p>
          <a:p>
            <a:pPr marL="0" indent="0">
              <a:lnSpc>
                <a:spcPct val="100000"/>
              </a:lnSpc>
              <a:spcBef>
                <a:spcPts val="0"/>
              </a:spcBef>
              <a:buNone/>
            </a:pPr>
            <a:r>
              <a:rPr lang="en-US" sz="2000" dirty="0">
                <a:solidFill>
                  <a:schemeClr val="tx1">
                    <a:lumMod val="95000"/>
                  </a:schemeClr>
                </a:solidFill>
                <a:latin typeface="Arial" panose="020B0604020202020204" pitchFamily="34" charset="0"/>
                <a:cs typeface="Arial" panose="020B0604020202020204" pitchFamily="34" charset="0"/>
              </a:rPr>
              <a:t>AND </a:t>
            </a:r>
            <a:r>
              <a:rPr lang="en-US" sz="2000" dirty="0" err="1">
                <a:solidFill>
                  <a:schemeClr val="tx1">
                    <a:lumMod val="95000"/>
                  </a:schemeClr>
                </a:solidFill>
                <a:latin typeface="Arial" panose="020B0604020202020204" pitchFamily="34" charset="0"/>
                <a:cs typeface="Arial" panose="020B0604020202020204" pitchFamily="34" charset="0"/>
              </a:rPr>
              <a:t>landing__outcome</a:t>
            </a:r>
            <a:r>
              <a:rPr lang="en-US" sz="2000" dirty="0">
                <a:solidFill>
                  <a:schemeClr val="tx1">
                    <a:lumMod val="95000"/>
                  </a:schemeClr>
                </a:solidFill>
                <a:latin typeface="Arial" panose="020B0604020202020204" pitchFamily="34" charset="0"/>
                <a:cs typeface="Arial" panose="020B0604020202020204" pitchFamily="34" charset="0"/>
              </a:rPr>
              <a:t> LIKE '%Failure%'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1120885" y="60960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2015 Launch Records</a:t>
            </a:r>
          </a:p>
        </p:txBody>
      </p:sp>
      <p:pic>
        <p:nvPicPr>
          <p:cNvPr id="6" name="Picture 5">
            <a:extLst>
              <a:ext uri="{FF2B5EF4-FFF2-40B4-BE49-F238E27FC236}">
                <a16:creationId xmlns:a16="http://schemas.microsoft.com/office/drawing/2014/main" id="{0A0C93FD-2176-4582-AB3C-62C8FD7A504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72940" y="2544898"/>
            <a:ext cx="1190846" cy="704948"/>
          </a:xfrm>
          <a:prstGeom prst="rect">
            <a:avLst/>
          </a:prstGeom>
        </p:spPr>
      </p:pic>
      <p:pic>
        <p:nvPicPr>
          <p:cNvPr id="8" name="Picture 7">
            <a:extLst>
              <a:ext uri="{FF2B5EF4-FFF2-40B4-BE49-F238E27FC236}">
                <a16:creationId xmlns:a16="http://schemas.microsoft.com/office/drawing/2014/main" id="{35CDA52C-42E8-46EE-A94D-71998C5F7033}"/>
              </a:ext>
            </a:extLst>
          </p:cNvPr>
          <p:cNvPicPr>
            <a:picLocks noChangeAspect="1"/>
          </p:cNvPicPr>
          <p:nvPr/>
        </p:nvPicPr>
        <p:blipFill>
          <a:blip r:embed="rId3"/>
          <a:stretch>
            <a:fillRect/>
          </a:stretch>
        </p:blipFill>
        <p:spPr>
          <a:xfrm>
            <a:off x="7963786" y="2421346"/>
            <a:ext cx="4125552" cy="952051"/>
          </a:xfrm>
          <a:prstGeom prst="rect">
            <a:avLst/>
          </a:prstGeom>
        </p:spPr>
      </p:pic>
      <p:sp>
        <p:nvSpPr>
          <p:cNvPr id="9" name="TextBox 8">
            <a:extLst>
              <a:ext uri="{FF2B5EF4-FFF2-40B4-BE49-F238E27FC236}">
                <a16:creationId xmlns:a16="http://schemas.microsoft.com/office/drawing/2014/main" id="{1BE76D29-8E6C-4114-BF18-9614C0531E93}"/>
              </a:ext>
            </a:extLst>
          </p:cNvPr>
          <p:cNvSpPr txBox="1"/>
          <p:nvPr/>
        </p:nvSpPr>
        <p:spPr>
          <a:xfrm>
            <a:off x="1120885" y="3750418"/>
            <a:ext cx="7448957" cy="138499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QUERY EXPLANATION:</a:t>
            </a:r>
          </a:p>
          <a:p>
            <a:endParaRPr lang="en-US" sz="2000" dirty="0">
              <a:latin typeface="Arial" panose="020B0604020202020204" pitchFamily="34" charset="0"/>
              <a:cs typeface="Arial" panose="020B0604020202020204" pitchFamily="34" charset="0"/>
            </a:endParaRPr>
          </a:p>
          <a:p>
            <a:r>
              <a:rPr lang="en-US" sz="2000" dirty="0"/>
              <a:t>The YEAR() function returns only the year part of the date i.e. YYYY. WHERE clause filters Year to be 2015.</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1142150"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All SpaceX launch sites globally</a:t>
            </a:r>
          </a:p>
        </p:txBody>
      </p:sp>
      <p:pic>
        <p:nvPicPr>
          <p:cNvPr id="8" name="Picture 7">
            <a:extLst>
              <a:ext uri="{FF2B5EF4-FFF2-40B4-BE49-F238E27FC236}">
                <a16:creationId xmlns:a16="http://schemas.microsoft.com/office/drawing/2014/main" id="{8FA99B80-3182-46BF-BAB0-9CBFE8824C3F}"/>
              </a:ext>
            </a:extLst>
          </p:cNvPr>
          <p:cNvPicPr>
            <a:picLocks noChangeAspect="1"/>
          </p:cNvPicPr>
          <p:nvPr/>
        </p:nvPicPr>
        <p:blipFill>
          <a:blip r:embed="rId2"/>
          <a:stretch>
            <a:fillRect/>
          </a:stretch>
        </p:blipFill>
        <p:spPr>
          <a:xfrm>
            <a:off x="1312270" y="1087699"/>
            <a:ext cx="9567460" cy="550621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1078355" y="60960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Launch Sites with labelled markers</a:t>
            </a:r>
          </a:p>
        </p:txBody>
      </p:sp>
      <p:pic>
        <p:nvPicPr>
          <p:cNvPr id="4" name="Picture 3">
            <a:extLst>
              <a:ext uri="{FF2B5EF4-FFF2-40B4-BE49-F238E27FC236}">
                <a16:creationId xmlns:a16="http://schemas.microsoft.com/office/drawing/2014/main" id="{5F20663C-FCC6-45DA-9484-F7843F98EC97}"/>
              </a:ext>
            </a:extLst>
          </p:cNvPr>
          <p:cNvPicPr>
            <a:picLocks noChangeAspect="1"/>
          </p:cNvPicPr>
          <p:nvPr/>
        </p:nvPicPr>
        <p:blipFill>
          <a:blip r:embed="rId2"/>
          <a:stretch>
            <a:fillRect/>
          </a:stretch>
        </p:blipFill>
        <p:spPr>
          <a:xfrm>
            <a:off x="0" y="1250507"/>
            <a:ext cx="12192000" cy="537771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5A38727-1B93-4797-9D2C-7716B3FC71DC}"/>
                  </a:ext>
                </a:extLst>
              </p14:cNvPr>
              <p14:cNvContentPartPr/>
              <p14:nvPr/>
            </p14:nvContentPartPr>
            <p14:xfrm>
              <a:off x="11086769" y="6368392"/>
              <a:ext cx="88560" cy="21600"/>
            </p14:xfrm>
          </p:contentPart>
        </mc:Choice>
        <mc:Fallback xmlns="">
          <p:pic>
            <p:nvPicPr>
              <p:cNvPr id="6" name="Ink 5">
                <a:extLst>
                  <a:ext uri="{FF2B5EF4-FFF2-40B4-BE49-F238E27FC236}">
                    <a16:creationId xmlns:a16="http://schemas.microsoft.com/office/drawing/2014/main" id="{85A38727-1B93-4797-9D2C-7716B3FC71DC}"/>
                  </a:ext>
                </a:extLst>
              </p:cNvPr>
              <p:cNvPicPr/>
              <p:nvPr/>
            </p:nvPicPr>
            <p:blipFill>
              <a:blip r:embed="rId4"/>
              <a:stretch>
                <a:fillRect/>
              </a:stretch>
            </p:blipFill>
            <p:spPr>
              <a:xfrm>
                <a:off x="11023769" y="6305752"/>
                <a:ext cx="214200" cy="147240"/>
              </a:xfrm>
              <a:prstGeom prst="rect">
                <a:avLst/>
              </a:prstGeom>
            </p:spPr>
          </p:pic>
        </mc:Fallback>
      </mc:AlternateContent>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1057090" y="577962"/>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Launch Sites with their distances to their proximities</a:t>
            </a:r>
          </a:p>
        </p:txBody>
      </p:sp>
      <p:pic>
        <p:nvPicPr>
          <p:cNvPr id="4" name="Picture 3">
            <a:extLst>
              <a:ext uri="{FF2B5EF4-FFF2-40B4-BE49-F238E27FC236}">
                <a16:creationId xmlns:a16="http://schemas.microsoft.com/office/drawing/2014/main" id="{89D5593D-460F-4B17-A65A-014F7624E2F2}"/>
              </a:ext>
            </a:extLst>
          </p:cNvPr>
          <p:cNvPicPr>
            <a:picLocks noChangeAspect="1"/>
          </p:cNvPicPr>
          <p:nvPr/>
        </p:nvPicPr>
        <p:blipFill>
          <a:blip r:embed="rId2"/>
          <a:stretch>
            <a:fillRect/>
          </a:stretch>
        </p:blipFill>
        <p:spPr>
          <a:xfrm>
            <a:off x="13438" y="1127011"/>
            <a:ext cx="12165123" cy="5458587"/>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CD8397C8-CCA1-4ACA-A20E-C2570E088264}"/>
                  </a:ext>
                </a:extLst>
              </p14:cNvPr>
              <p14:cNvContentPartPr/>
              <p14:nvPr/>
            </p14:nvContentPartPr>
            <p14:xfrm>
              <a:off x="11160929" y="6314752"/>
              <a:ext cx="78480" cy="128520"/>
            </p14:xfrm>
          </p:contentPart>
        </mc:Choice>
        <mc:Fallback xmlns="">
          <p:pic>
            <p:nvPicPr>
              <p:cNvPr id="12" name="Ink 11">
                <a:extLst>
                  <a:ext uri="{FF2B5EF4-FFF2-40B4-BE49-F238E27FC236}">
                    <a16:creationId xmlns:a16="http://schemas.microsoft.com/office/drawing/2014/main" id="{CD8397C8-CCA1-4ACA-A20E-C2570E088264}"/>
                  </a:ext>
                </a:extLst>
              </p:cNvPr>
              <p:cNvPicPr/>
              <p:nvPr/>
            </p:nvPicPr>
            <p:blipFill>
              <a:blip r:embed="rId4"/>
              <a:stretch>
                <a:fillRect/>
              </a:stretch>
            </p:blipFill>
            <p:spPr>
              <a:xfrm>
                <a:off x="11098289" y="6252112"/>
                <a:ext cx="204120" cy="254160"/>
              </a:xfrm>
              <a:prstGeom prst="rect">
                <a:avLst/>
              </a:prstGeom>
            </p:spPr>
          </p:pic>
        </mc:Fallback>
      </mc:AlternateContent>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82A2545-69E2-4A8D-8DCB-CCE9A27FC954}"/>
                  </a:ext>
                </a:extLst>
              </p14:cNvPr>
              <p14:cNvContentPartPr/>
              <p14:nvPr/>
            </p14:nvContentPartPr>
            <p14:xfrm>
              <a:off x="-1786111" y="1339552"/>
              <a:ext cx="360" cy="360"/>
            </p14:xfrm>
          </p:contentPart>
        </mc:Choice>
        <mc:Fallback xmlns="">
          <p:pic>
            <p:nvPicPr>
              <p:cNvPr id="4" name="Ink 3">
                <a:extLst>
                  <a:ext uri="{FF2B5EF4-FFF2-40B4-BE49-F238E27FC236}">
                    <a16:creationId xmlns:a16="http://schemas.microsoft.com/office/drawing/2014/main" id="{882A2545-69E2-4A8D-8DCB-CCE9A27FC954}"/>
                  </a:ext>
                </a:extLst>
              </p:cNvPr>
              <p:cNvPicPr/>
              <p:nvPr/>
            </p:nvPicPr>
            <p:blipFill>
              <a:blip r:embed="rId4"/>
              <a:stretch>
                <a:fillRect/>
              </a:stretch>
            </p:blipFill>
            <p:spPr>
              <a:xfrm>
                <a:off x="-1795111" y="1330552"/>
                <a:ext cx="18000" cy="18000"/>
              </a:xfrm>
              <a:prstGeom prst="rect">
                <a:avLst/>
              </a:prstGeom>
            </p:spPr>
          </p:pic>
        </mc:Fallback>
      </mc:AlternateContent>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078356" y="609601"/>
            <a:ext cx="10515600" cy="9002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u="sng" dirty="0">
                <a:solidFill>
                  <a:schemeClr val="tx1">
                    <a:lumMod val="95000"/>
                  </a:schemeClr>
                </a:solidFill>
                <a:latin typeface="Abadi" panose="020B0604020104020204" pitchFamily="34" charset="0"/>
              </a:rPr>
              <a:t>DASHBOARD – Pie chart showing the success percentage achieved by each launch site</a:t>
            </a:r>
          </a:p>
        </p:txBody>
      </p:sp>
      <p:pic>
        <p:nvPicPr>
          <p:cNvPr id="4" name="Picture 3">
            <a:extLst>
              <a:ext uri="{FF2B5EF4-FFF2-40B4-BE49-F238E27FC236}">
                <a16:creationId xmlns:a16="http://schemas.microsoft.com/office/drawing/2014/main" id="{57FDDEB7-474F-48BF-9FAE-6DA774F7FE92}"/>
              </a:ext>
            </a:extLst>
          </p:cNvPr>
          <p:cNvPicPr>
            <a:picLocks noChangeAspect="1"/>
          </p:cNvPicPr>
          <p:nvPr/>
        </p:nvPicPr>
        <p:blipFill>
          <a:blip r:embed="rId2"/>
          <a:stretch>
            <a:fillRect/>
          </a:stretch>
        </p:blipFill>
        <p:spPr>
          <a:xfrm>
            <a:off x="320748" y="1574556"/>
            <a:ext cx="11550503" cy="5167567"/>
          </a:xfrm>
          <a:prstGeom prst="rect">
            <a:avLst/>
          </a:prstGeom>
        </p:spPr>
      </p:pic>
      <p:grpSp>
        <p:nvGrpSpPr>
          <p:cNvPr id="12" name="Group 11">
            <a:extLst>
              <a:ext uri="{FF2B5EF4-FFF2-40B4-BE49-F238E27FC236}">
                <a16:creationId xmlns:a16="http://schemas.microsoft.com/office/drawing/2014/main" id="{7E2EFBF8-03B4-4CD7-9130-AA334B3EF4DD}"/>
              </a:ext>
            </a:extLst>
          </p:cNvPr>
          <p:cNvGrpSpPr/>
          <p:nvPr/>
        </p:nvGrpSpPr>
        <p:grpSpPr>
          <a:xfrm>
            <a:off x="10908929" y="6475387"/>
            <a:ext cx="64440" cy="10725"/>
            <a:chOff x="10908929" y="6475387"/>
            <a:chExt cx="64440" cy="10725"/>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6" name="Ink 5">
                  <a:extLst>
                    <a:ext uri="{FF2B5EF4-FFF2-40B4-BE49-F238E27FC236}">
                      <a16:creationId xmlns:a16="http://schemas.microsoft.com/office/drawing/2014/main" id="{A789A065-7F4C-476D-A83B-A8CA9EA763C6}"/>
                    </a:ext>
                  </a:extLst>
                </p14:cNvPr>
                <p14:cNvContentPartPr/>
                <p14:nvPr/>
              </p14:nvContentPartPr>
              <p14:xfrm>
                <a:off x="10908929" y="6485752"/>
                <a:ext cx="360" cy="360"/>
              </p14:xfrm>
            </p:contentPart>
          </mc:Choice>
          <mc:Fallback xmlns="">
            <p:pic>
              <p:nvPicPr>
                <p:cNvPr id="6" name="Ink 5">
                  <a:extLst>
                    <a:ext uri="{FF2B5EF4-FFF2-40B4-BE49-F238E27FC236}">
                      <a16:creationId xmlns:a16="http://schemas.microsoft.com/office/drawing/2014/main" id="{A789A065-7F4C-476D-A83B-A8CA9EA763C6}"/>
                    </a:ext>
                  </a:extLst>
                </p:cNvPr>
                <p:cNvPicPr/>
                <p:nvPr/>
              </p:nvPicPr>
              <p:blipFill>
                <a:blip r:embed="rId4"/>
                <a:stretch>
                  <a:fillRect/>
                </a:stretch>
              </p:blipFill>
              <p:spPr>
                <a:xfrm>
                  <a:off x="10846289" y="6108112"/>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7" name="Ink 6">
                  <a:extLst>
                    <a:ext uri="{FF2B5EF4-FFF2-40B4-BE49-F238E27FC236}">
                      <a16:creationId xmlns:a16="http://schemas.microsoft.com/office/drawing/2014/main" id="{88BB5B68-59CE-49B9-A0E8-31E6F0B79071}"/>
                    </a:ext>
                  </a:extLst>
                </p14:cNvPr>
                <p14:cNvContentPartPr/>
                <p14:nvPr/>
              </p14:nvContentPartPr>
              <p14:xfrm>
                <a:off x="10973009" y="6475387"/>
                <a:ext cx="360" cy="360"/>
              </p14:xfrm>
            </p:contentPart>
          </mc:Choice>
          <mc:Fallback xmlns="">
            <p:pic>
              <p:nvPicPr>
                <p:cNvPr id="7" name="Ink 6">
                  <a:extLst>
                    <a:ext uri="{FF2B5EF4-FFF2-40B4-BE49-F238E27FC236}">
                      <a16:creationId xmlns:a16="http://schemas.microsoft.com/office/drawing/2014/main" id="{88BB5B68-59CE-49B9-A0E8-31E6F0B79071}"/>
                    </a:ext>
                  </a:extLst>
                </p:cNvPr>
                <p:cNvPicPr/>
                <p:nvPr/>
              </p:nvPicPr>
              <p:blipFill>
                <a:blip r:embed="rId6"/>
                <a:stretch>
                  <a:fillRect/>
                </a:stretch>
              </p:blipFill>
              <p:spPr>
                <a:xfrm>
                  <a:off x="10910009" y="6097387"/>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9" name="Ink 8">
                  <a:extLst>
                    <a:ext uri="{FF2B5EF4-FFF2-40B4-BE49-F238E27FC236}">
                      <a16:creationId xmlns:a16="http://schemas.microsoft.com/office/drawing/2014/main" id="{8E84F826-DCB5-4396-BC2D-BEEF28EB0111}"/>
                    </a:ext>
                  </a:extLst>
                </p14:cNvPr>
                <p14:cNvContentPartPr/>
                <p14:nvPr/>
              </p14:nvContentPartPr>
              <p14:xfrm>
                <a:off x="10973009" y="6475387"/>
                <a:ext cx="360" cy="360"/>
              </p14:xfrm>
            </p:contentPart>
          </mc:Choice>
          <mc:Fallback xmlns="">
            <p:pic>
              <p:nvPicPr>
                <p:cNvPr id="9" name="Ink 8">
                  <a:extLst>
                    <a:ext uri="{FF2B5EF4-FFF2-40B4-BE49-F238E27FC236}">
                      <a16:creationId xmlns:a16="http://schemas.microsoft.com/office/drawing/2014/main" id="{8E84F826-DCB5-4396-BC2D-BEEF28EB0111}"/>
                    </a:ext>
                  </a:extLst>
                </p:cNvPr>
                <p:cNvPicPr/>
                <p:nvPr/>
              </p:nvPicPr>
              <p:blipFill>
                <a:blip r:embed="rId6"/>
                <a:stretch>
                  <a:fillRect/>
                </a:stretch>
              </p:blipFill>
              <p:spPr>
                <a:xfrm>
                  <a:off x="10910009" y="6097387"/>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0" name="Ink 9">
                  <a:extLst>
                    <a:ext uri="{FF2B5EF4-FFF2-40B4-BE49-F238E27FC236}">
                      <a16:creationId xmlns:a16="http://schemas.microsoft.com/office/drawing/2014/main" id="{B83432C4-2CE8-4621-8A83-BE12426EC272}"/>
                    </a:ext>
                  </a:extLst>
                </p14:cNvPr>
                <p14:cNvContentPartPr/>
                <p14:nvPr/>
              </p14:nvContentPartPr>
              <p14:xfrm>
                <a:off x="10973009" y="6475387"/>
                <a:ext cx="360" cy="360"/>
              </p14:xfrm>
            </p:contentPart>
          </mc:Choice>
          <mc:Fallback xmlns="">
            <p:pic>
              <p:nvPicPr>
                <p:cNvPr id="10" name="Ink 9">
                  <a:extLst>
                    <a:ext uri="{FF2B5EF4-FFF2-40B4-BE49-F238E27FC236}">
                      <a16:creationId xmlns:a16="http://schemas.microsoft.com/office/drawing/2014/main" id="{B83432C4-2CE8-4621-8A83-BE12426EC272}"/>
                    </a:ext>
                  </a:extLst>
                </p:cNvPr>
                <p:cNvPicPr/>
                <p:nvPr/>
              </p:nvPicPr>
              <p:blipFill>
                <a:blip r:embed="rId6"/>
                <a:stretch>
                  <a:fillRect/>
                </a:stretch>
              </p:blipFill>
              <p:spPr>
                <a:xfrm>
                  <a:off x="10910009" y="6097387"/>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11" name="Ink 10">
                  <a:extLst>
                    <a:ext uri="{FF2B5EF4-FFF2-40B4-BE49-F238E27FC236}">
                      <a16:creationId xmlns:a16="http://schemas.microsoft.com/office/drawing/2014/main" id="{6EAA69B6-930C-4AA1-9BF0-8A97F13928B3}"/>
                    </a:ext>
                  </a:extLst>
                </p14:cNvPr>
                <p14:cNvContentPartPr/>
                <p14:nvPr/>
              </p14:nvContentPartPr>
              <p14:xfrm>
                <a:off x="10973009" y="6475387"/>
                <a:ext cx="360" cy="360"/>
              </p14:xfrm>
            </p:contentPart>
          </mc:Choice>
          <mc:Fallback xmlns="">
            <p:pic>
              <p:nvPicPr>
                <p:cNvPr id="11" name="Ink 10">
                  <a:extLst>
                    <a:ext uri="{FF2B5EF4-FFF2-40B4-BE49-F238E27FC236}">
                      <a16:creationId xmlns:a16="http://schemas.microsoft.com/office/drawing/2014/main" id="{6EAA69B6-930C-4AA1-9BF0-8A97F13928B3}"/>
                    </a:ext>
                  </a:extLst>
                </p:cNvPr>
                <p:cNvPicPr/>
                <p:nvPr/>
              </p:nvPicPr>
              <p:blipFill>
                <a:blip r:embed="rId6"/>
                <a:stretch>
                  <a:fillRect/>
                </a:stretch>
              </p:blipFill>
              <p:spPr>
                <a:xfrm>
                  <a:off x="10910009" y="6097387"/>
                  <a:ext cx="126000" cy="75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24AF1231-2B8C-4B9C-B4BC-F420EA0506DA}"/>
                  </a:ext>
                </a:extLst>
              </p14:cNvPr>
              <p14:cNvContentPartPr/>
              <p14:nvPr/>
            </p14:nvContentPartPr>
            <p14:xfrm>
              <a:off x="10818569" y="6453787"/>
              <a:ext cx="202680" cy="65520"/>
            </p14:xfrm>
          </p:contentPart>
        </mc:Choice>
        <mc:Fallback xmlns="">
          <p:pic>
            <p:nvPicPr>
              <p:cNvPr id="13" name="Ink 12">
                <a:extLst>
                  <a:ext uri="{FF2B5EF4-FFF2-40B4-BE49-F238E27FC236}">
                    <a16:creationId xmlns:a16="http://schemas.microsoft.com/office/drawing/2014/main" id="{24AF1231-2B8C-4B9C-B4BC-F420EA0506DA}"/>
                  </a:ext>
                </a:extLst>
              </p:cNvPr>
              <p:cNvPicPr/>
              <p:nvPr/>
            </p:nvPicPr>
            <p:blipFill>
              <a:blip r:embed="rId11"/>
              <a:stretch>
                <a:fillRect/>
              </a:stretch>
            </p:blipFill>
            <p:spPr>
              <a:xfrm>
                <a:off x="10755929" y="6390787"/>
                <a:ext cx="328320" cy="191160"/>
              </a:xfrm>
              <a:prstGeom prst="rect">
                <a:avLst/>
              </a:prstGeom>
            </p:spPr>
          </p:pic>
        </mc:Fallback>
      </mc:AlternateContent>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2">
                    <a:lumMod val="20000"/>
                    <a:lumOff val="80000"/>
                  </a:schemeClr>
                </a:solidFill>
                <a:latin typeface="Arial" panose="020B0604020202020204" pitchFamily="34" charset="0"/>
                <a:cs typeface="Arial" panose="020B0604020202020204" pitchFamily="34" charset="0"/>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277394"/>
            <a:ext cx="7050658" cy="47831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tx2">
                    <a:lumMod val="20000"/>
                    <a:lumOff val="80000"/>
                  </a:schemeClr>
                </a:solidFill>
                <a:latin typeface="Arial" panose="020B0604020202020204" pitchFamily="34" charset="0"/>
                <a:cs typeface="Arial" panose="020B0604020202020204" pitchFamily="34" charset="0"/>
              </a:rPr>
              <a:t>Project background and context</a:t>
            </a:r>
          </a:p>
          <a:p>
            <a:pPr lvl="1">
              <a:spcBef>
                <a:spcPts val="1400"/>
              </a:spcBef>
              <a:buFont typeface="Wingdings" panose="05000000000000000000" pitchFamily="2" charset="2"/>
              <a:buChar char="Ø"/>
            </a:pPr>
            <a:r>
              <a:rPr lang="en-US" sz="1800" dirty="0">
                <a:solidFill>
                  <a:schemeClr val="tx2">
                    <a:lumMod val="20000"/>
                    <a:lumOff val="80000"/>
                  </a:schemeClr>
                </a:solidFill>
                <a:latin typeface="Arial" panose="020B0604020202020204" pitchFamily="34" charset="0"/>
                <a:cs typeface="Arial" panose="020B0604020202020204" pitchFamily="34" charset="0"/>
              </a:rPr>
              <a:t>We predicted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r>
              <a:rPr lang="en-US" sz="1800" dirty="0">
                <a:latin typeface="Arial" panose="020B0604020202020204" pitchFamily="34" charset="0"/>
                <a:cs typeface="Arial" panose="020B0604020202020204" pitchFamily="34" charset="0"/>
              </a:rPr>
              <a:t>.</a:t>
            </a:r>
            <a:endParaRPr lang="en-US" sz="1800" dirty="0">
              <a:solidFill>
                <a:schemeClr val="tx2">
                  <a:lumMod val="20000"/>
                  <a:lumOff val="80000"/>
                </a:schemeClr>
              </a:solidFill>
              <a:latin typeface="Arial" panose="020B0604020202020204" pitchFamily="34" charset="0"/>
              <a:cs typeface="Arial" panose="020B0604020202020204" pitchFamily="34" charset="0"/>
            </a:endParaRPr>
          </a:p>
          <a:p>
            <a:pPr>
              <a:spcBef>
                <a:spcPts val="1400"/>
              </a:spcBef>
            </a:pPr>
            <a:r>
              <a:rPr lang="en-US" sz="2200" dirty="0">
                <a:solidFill>
                  <a:schemeClr val="tx2">
                    <a:lumMod val="20000"/>
                    <a:lumOff val="80000"/>
                  </a:schemeClr>
                </a:solidFill>
                <a:latin typeface="Arial" panose="020B0604020202020204" pitchFamily="34" charset="0"/>
                <a:cs typeface="Arial" panose="020B0604020202020204" pitchFamily="34" charset="0"/>
              </a:rPr>
              <a:t>Problems you want to find answers</a:t>
            </a:r>
          </a:p>
          <a:p>
            <a:pPr lvl="1">
              <a:spcBef>
                <a:spcPts val="1400"/>
              </a:spcBef>
              <a:buFont typeface="Wingdings" panose="05000000000000000000" pitchFamily="2" charset="2"/>
              <a:buChar char="Ø"/>
            </a:pPr>
            <a:r>
              <a:rPr lang="en-US" sz="1800" dirty="0">
                <a:solidFill>
                  <a:schemeClr val="tx2">
                    <a:lumMod val="20000"/>
                    <a:lumOff val="80000"/>
                  </a:schemeClr>
                </a:solidFill>
                <a:latin typeface="Arial" panose="020B0604020202020204" pitchFamily="34" charset="0"/>
                <a:cs typeface="Arial" panose="020B0604020202020204" pitchFamily="34" charset="0"/>
              </a:rPr>
              <a:t>What influences if the rocket will land successfully? </a:t>
            </a:r>
          </a:p>
          <a:p>
            <a:pPr lvl="1">
              <a:spcBef>
                <a:spcPts val="1400"/>
              </a:spcBef>
              <a:buFont typeface="Wingdings" panose="05000000000000000000" pitchFamily="2" charset="2"/>
              <a:buChar char="Ø"/>
            </a:pPr>
            <a:r>
              <a:rPr lang="en-US" sz="1800" dirty="0">
                <a:solidFill>
                  <a:schemeClr val="tx2">
                    <a:lumMod val="20000"/>
                    <a:lumOff val="80000"/>
                  </a:schemeClr>
                </a:solidFill>
                <a:latin typeface="Arial" panose="020B0604020202020204" pitchFamily="34" charset="0"/>
                <a:cs typeface="Arial" panose="020B0604020202020204" pitchFamily="34" charset="0"/>
              </a:rPr>
              <a:t>The effect each relationship with certain rocket variables will impact in determining the success rate of a successful landing. </a:t>
            </a:r>
          </a:p>
          <a:p>
            <a:pPr lvl="1">
              <a:spcBef>
                <a:spcPts val="1400"/>
              </a:spcBef>
              <a:buFont typeface="Wingdings" panose="05000000000000000000" pitchFamily="2" charset="2"/>
              <a:buChar char="Ø"/>
            </a:pPr>
            <a:r>
              <a:rPr lang="en-US" sz="1800" dirty="0">
                <a:solidFill>
                  <a:schemeClr val="tx2">
                    <a:lumMod val="20000"/>
                    <a:lumOff val="80000"/>
                  </a:schemeClr>
                </a:solidFill>
                <a:latin typeface="Arial" panose="020B0604020202020204" pitchFamily="34" charset="0"/>
                <a:cs typeface="Arial" panose="020B0604020202020204" pitchFamily="34" charset="0"/>
              </a:rPr>
              <a:t>What conditions does SpaceX have to achieve to get the best results and ensure the best rocket success landing rate.</a:t>
            </a:r>
          </a:p>
        </p:txBody>
      </p:sp>
      <p:pic>
        <p:nvPicPr>
          <p:cNvPr id="3" name="Picture 2">
            <a:extLst>
              <a:ext uri="{FF2B5EF4-FFF2-40B4-BE49-F238E27FC236}">
                <a16:creationId xmlns:a16="http://schemas.microsoft.com/office/drawing/2014/main" id="{4E964DC5-DD6A-427E-B154-DECD2AB1F2F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025808" y="1456660"/>
            <a:ext cx="3944679" cy="3944679"/>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1099620" y="538650"/>
            <a:ext cx="10515600" cy="918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u="sng" dirty="0">
                <a:solidFill>
                  <a:schemeClr val="tx1">
                    <a:lumMod val="95000"/>
                  </a:schemeClr>
                </a:solidFill>
                <a:latin typeface="Abadi" panose="020B0604020104020204" pitchFamily="34" charset="0"/>
              </a:rPr>
              <a:t>DASHBOARD – Pie chart for the launch site with highest launch success ratio</a:t>
            </a:r>
          </a:p>
        </p:txBody>
      </p:sp>
      <p:pic>
        <p:nvPicPr>
          <p:cNvPr id="4" name="Picture 3">
            <a:extLst>
              <a:ext uri="{FF2B5EF4-FFF2-40B4-BE49-F238E27FC236}">
                <a16:creationId xmlns:a16="http://schemas.microsoft.com/office/drawing/2014/main" id="{28481EF5-6B04-40C6-94C4-4B77E9494923}"/>
              </a:ext>
            </a:extLst>
          </p:cNvPr>
          <p:cNvPicPr>
            <a:picLocks noChangeAspect="1"/>
          </p:cNvPicPr>
          <p:nvPr/>
        </p:nvPicPr>
        <p:blipFill>
          <a:blip r:embed="rId2"/>
          <a:stretch>
            <a:fillRect/>
          </a:stretch>
        </p:blipFill>
        <p:spPr>
          <a:xfrm>
            <a:off x="327837" y="1456660"/>
            <a:ext cx="11536326" cy="522416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671696C-7DEC-4317-A094-0AEE9614E9C9}"/>
                  </a:ext>
                </a:extLst>
              </p14:cNvPr>
              <p14:cNvContentPartPr/>
              <p14:nvPr/>
            </p14:nvContentPartPr>
            <p14:xfrm>
              <a:off x="10880489" y="6346792"/>
              <a:ext cx="107280" cy="43200"/>
            </p14:xfrm>
          </p:contentPart>
        </mc:Choice>
        <mc:Fallback xmlns="">
          <p:pic>
            <p:nvPicPr>
              <p:cNvPr id="7" name="Ink 6">
                <a:extLst>
                  <a:ext uri="{FF2B5EF4-FFF2-40B4-BE49-F238E27FC236}">
                    <a16:creationId xmlns:a16="http://schemas.microsoft.com/office/drawing/2014/main" id="{A671696C-7DEC-4317-A094-0AEE9614E9C9}"/>
                  </a:ext>
                </a:extLst>
              </p:cNvPr>
              <p:cNvPicPr/>
              <p:nvPr/>
            </p:nvPicPr>
            <p:blipFill>
              <a:blip r:embed="rId4"/>
              <a:stretch>
                <a:fillRect/>
              </a:stretch>
            </p:blipFill>
            <p:spPr>
              <a:xfrm>
                <a:off x="10817489" y="6284152"/>
                <a:ext cx="232920" cy="168840"/>
              </a:xfrm>
              <a:prstGeom prst="rect">
                <a:avLst/>
              </a:prstGeom>
            </p:spPr>
          </p:pic>
        </mc:Fallback>
      </mc:AlternateContent>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1205946" y="198408"/>
            <a:ext cx="10515600" cy="14283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u="sng" dirty="0">
                <a:solidFill>
                  <a:schemeClr val="tx1">
                    <a:lumMod val="95000"/>
                  </a:schemeClr>
                </a:solidFill>
                <a:latin typeface="Abadi" panose="020B0604020104020204" pitchFamily="34" charset="0"/>
              </a:rPr>
              <a:t>DASHBOARD – Payload vs. Launch Outcome scatter plot for all sites, with different payload selected in the range slider</a:t>
            </a:r>
          </a:p>
        </p:txBody>
      </p:sp>
      <p:pic>
        <p:nvPicPr>
          <p:cNvPr id="4" name="Picture 3">
            <a:extLst>
              <a:ext uri="{FF2B5EF4-FFF2-40B4-BE49-F238E27FC236}">
                <a16:creationId xmlns:a16="http://schemas.microsoft.com/office/drawing/2014/main" id="{0C55CA2F-D09C-439A-A62A-6EC620C3A8D9}"/>
              </a:ext>
            </a:extLst>
          </p:cNvPr>
          <p:cNvPicPr>
            <a:picLocks noChangeAspect="1"/>
          </p:cNvPicPr>
          <p:nvPr/>
        </p:nvPicPr>
        <p:blipFill>
          <a:blip r:embed="rId2"/>
          <a:stretch>
            <a:fillRect/>
          </a:stretch>
        </p:blipFill>
        <p:spPr>
          <a:xfrm>
            <a:off x="450613" y="1626781"/>
            <a:ext cx="11290773" cy="5032811"/>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FA90BEC-584D-45C4-8331-1509BEB1FD5D}"/>
                  </a:ext>
                </a:extLst>
              </p14:cNvPr>
              <p14:cNvContentPartPr/>
              <p14:nvPr/>
            </p14:nvContentPartPr>
            <p14:xfrm>
              <a:off x="10637129" y="6273712"/>
              <a:ext cx="414360" cy="191160"/>
            </p14:xfrm>
          </p:contentPart>
        </mc:Choice>
        <mc:Fallback xmlns="">
          <p:pic>
            <p:nvPicPr>
              <p:cNvPr id="7" name="Ink 6">
                <a:extLst>
                  <a:ext uri="{FF2B5EF4-FFF2-40B4-BE49-F238E27FC236}">
                    <a16:creationId xmlns:a16="http://schemas.microsoft.com/office/drawing/2014/main" id="{8FA90BEC-584D-45C4-8331-1509BEB1FD5D}"/>
                  </a:ext>
                </a:extLst>
              </p:cNvPr>
              <p:cNvPicPr/>
              <p:nvPr/>
            </p:nvPicPr>
            <p:blipFill>
              <a:blip r:embed="rId4"/>
              <a:stretch>
                <a:fillRect/>
              </a:stretch>
            </p:blipFill>
            <p:spPr>
              <a:xfrm>
                <a:off x="10574489" y="6211072"/>
                <a:ext cx="540000" cy="316800"/>
              </a:xfrm>
              <a:prstGeom prst="rect">
                <a:avLst/>
              </a:prstGeom>
            </p:spPr>
          </p:pic>
        </mc:Fallback>
      </mc:AlternateContent>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205946" y="1210930"/>
            <a:ext cx="5928501" cy="1596065"/>
          </a:xfrm>
          <a:prstGeom prst="rect">
            <a:avLst/>
          </a:prstGeom>
        </p:spPr>
        <p:txBody>
          <a:bodyPr vert="horz" lIns="91440" tIns="45720" rIns="91440" bIns="45720" rtlCol="0" anchor="t">
            <a:normAutofit/>
          </a:bodyPr>
          <a:lstStyle/>
          <a:p>
            <a:pPr marL="0" indent="0">
              <a:lnSpc>
                <a:spcPct val="100000"/>
              </a:lnSpc>
              <a:spcBef>
                <a:spcPts val="1400"/>
              </a:spcBef>
              <a:buNone/>
            </a:pPr>
            <a:r>
              <a:rPr lang="en-US" dirty="0">
                <a:solidFill>
                  <a:schemeClr val="tx1">
                    <a:lumMod val="95000"/>
                  </a:schemeClr>
                </a:solidFill>
                <a:latin typeface="Arial" panose="020B0604020202020204" pitchFamily="34" charset="0"/>
                <a:cs typeface="Arial" panose="020B0604020202020204" pitchFamily="34" charset="0"/>
              </a:rPr>
              <a:t>As you can see that the accuracies of all the models is quite close, but the Decision Tree model seems to perform well than others.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205946"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Classification Accuracy using test data</a:t>
            </a:r>
            <a:endParaRPr lang="en-US" u="sng" dirty="0">
              <a:solidFill>
                <a:schemeClr val="tx1">
                  <a:lumMod val="95000"/>
                </a:schemeClr>
              </a:solidFill>
            </a:endParaRPr>
          </a:p>
        </p:txBody>
      </p:sp>
      <p:pic>
        <p:nvPicPr>
          <p:cNvPr id="3" name="Picture 2">
            <a:extLst>
              <a:ext uri="{FF2B5EF4-FFF2-40B4-BE49-F238E27FC236}">
                <a16:creationId xmlns:a16="http://schemas.microsoft.com/office/drawing/2014/main" id="{018940B7-6C51-42B0-99CE-CBD09DDF4097}"/>
              </a:ext>
            </a:extLst>
          </p:cNvPr>
          <p:cNvPicPr>
            <a:picLocks noChangeAspect="1"/>
          </p:cNvPicPr>
          <p:nvPr/>
        </p:nvPicPr>
        <p:blipFill>
          <a:blip r:embed="rId2"/>
          <a:stretch>
            <a:fillRect/>
          </a:stretch>
        </p:blipFill>
        <p:spPr>
          <a:xfrm>
            <a:off x="7134447" y="1210930"/>
            <a:ext cx="4858428" cy="3429479"/>
          </a:xfrm>
          <a:prstGeom prst="rect">
            <a:avLst/>
          </a:prstGeom>
        </p:spPr>
      </p:pic>
      <p:pic>
        <p:nvPicPr>
          <p:cNvPr id="7" name="Picture 6">
            <a:extLst>
              <a:ext uri="{FF2B5EF4-FFF2-40B4-BE49-F238E27FC236}">
                <a16:creationId xmlns:a16="http://schemas.microsoft.com/office/drawing/2014/main" id="{1118006D-92E7-44B0-B709-2E354B380058}"/>
              </a:ext>
            </a:extLst>
          </p:cNvPr>
          <p:cNvPicPr>
            <a:picLocks noChangeAspect="1"/>
          </p:cNvPicPr>
          <p:nvPr/>
        </p:nvPicPr>
        <p:blipFill>
          <a:blip r:embed="rId3"/>
          <a:stretch>
            <a:fillRect/>
          </a:stretch>
        </p:blipFill>
        <p:spPr>
          <a:xfrm>
            <a:off x="1329721" y="2722991"/>
            <a:ext cx="4858427" cy="1917418"/>
          </a:xfrm>
          <a:prstGeom prst="rect">
            <a:avLst/>
          </a:prstGeom>
        </p:spPr>
      </p:pic>
      <p:pic>
        <p:nvPicPr>
          <p:cNvPr id="12" name="Picture 11">
            <a:extLst>
              <a:ext uri="{FF2B5EF4-FFF2-40B4-BE49-F238E27FC236}">
                <a16:creationId xmlns:a16="http://schemas.microsoft.com/office/drawing/2014/main" id="{965164D5-93D7-490A-9462-98DBE1637298}"/>
              </a:ext>
            </a:extLst>
          </p:cNvPr>
          <p:cNvPicPr>
            <a:picLocks noChangeAspect="1"/>
          </p:cNvPicPr>
          <p:nvPr/>
        </p:nvPicPr>
        <p:blipFill>
          <a:blip r:embed="rId4"/>
          <a:stretch>
            <a:fillRect/>
          </a:stretch>
        </p:blipFill>
        <p:spPr>
          <a:xfrm>
            <a:off x="99562" y="5055208"/>
            <a:ext cx="11992875" cy="126414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78356" y="1234784"/>
            <a:ext cx="4812082" cy="2699263"/>
          </a:xfrm>
          <a:prstGeom prst="rect">
            <a:avLst/>
          </a:prstGeom>
        </p:spPr>
        <p:txBody>
          <a:bodyPr>
            <a:normAutofit/>
          </a:bodyPr>
          <a:lstStyle/>
          <a:p>
            <a:pPr marL="0" indent="0">
              <a:lnSpc>
                <a:spcPct val="100000"/>
              </a:lnSpc>
              <a:spcBef>
                <a:spcPts val="1400"/>
              </a:spcBef>
              <a:buNone/>
            </a:pPr>
            <a:r>
              <a:rPr lang="en-US" dirty="0">
                <a:latin typeface="Arial" panose="020B0604020202020204" pitchFamily="34" charset="0"/>
                <a:cs typeface="Arial" panose="020B0604020202020204" pitchFamily="34" charset="0"/>
              </a:rPr>
              <a:t>Examining the confusion matrix for the Decision Tree, we observe that model can distinguish between the different classes quite well. We can also observe that there is a problem i.e. false positives.</a:t>
            </a:r>
            <a:endParaRPr lang="en-US" dirty="0">
              <a:solidFill>
                <a:schemeClr val="accent3">
                  <a:lumMod val="25000"/>
                </a:schemeClr>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078355" y="63788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Confusion Matrix for the Decision Tree</a:t>
            </a:r>
            <a:endParaRPr lang="en-US" u="sng" dirty="0">
              <a:solidFill>
                <a:schemeClr val="tx1">
                  <a:lumMod val="95000"/>
                </a:schemeClr>
              </a:solidFill>
            </a:endParaRPr>
          </a:p>
        </p:txBody>
      </p:sp>
      <p:pic>
        <p:nvPicPr>
          <p:cNvPr id="3" name="Picture 2">
            <a:extLst>
              <a:ext uri="{FF2B5EF4-FFF2-40B4-BE49-F238E27FC236}">
                <a16:creationId xmlns:a16="http://schemas.microsoft.com/office/drawing/2014/main" id="{B9C7D414-F626-4CC2-817D-9537FFDA78A9}"/>
              </a:ext>
            </a:extLst>
          </p:cNvPr>
          <p:cNvPicPr>
            <a:picLocks noChangeAspect="1"/>
          </p:cNvPicPr>
          <p:nvPr/>
        </p:nvPicPr>
        <p:blipFill>
          <a:blip r:embed="rId2"/>
          <a:stretch>
            <a:fillRect/>
          </a:stretch>
        </p:blipFill>
        <p:spPr>
          <a:xfrm>
            <a:off x="6626743" y="1186937"/>
            <a:ext cx="5097512" cy="3852896"/>
          </a:xfrm>
          <a:prstGeom prst="rect">
            <a:avLst/>
          </a:prstGeom>
        </p:spPr>
      </p:pic>
      <p:pic>
        <p:nvPicPr>
          <p:cNvPr id="7" name="Picture 6">
            <a:extLst>
              <a:ext uri="{FF2B5EF4-FFF2-40B4-BE49-F238E27FC236}">
                <a16:creationId xmlns:a16="http://schemas.microsoft.com/office/drawing/2014/main" id="{6CD6DFFF-9AE0-4A5F-A090-042CE6396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26789" y="3850115"/>
            <a:ext cx="3515216" cy="285789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163416" y="1130127"/>
            <a:ext cx="5903913" cy="5313203"/>
          </a:xfrm>
          <a:prstGeom prst="rect">
            <a:avLst/>
          </a:prstGeom>
        </p:spPr>
        <p:txBody>
          <a:bodyPr>
            <a:noAutofit/>
          </a:bodyPr>
          <a:lstStyle/>
          <a:p>
            <a:pPr>
              <a:lnSpc>
                <a:spcPct val="100000"/>
              </a:lnSpc>
              <a:spcBef>
                <a:spcPts val="1400"/>
              </a:spcBef>
            </a:pPr>
            <a:r>
              <a:rPr lang="en-US" dirty="0">
                <a:latin typeface="Arial" panose="020B0604020202020204" pitchFamily="34" charset="0"/>
                <a:cs typeface="Arial" panose="020B0604020202020204" pitchFamily="34" charset="0"/>
              </a:rPr>
              <a:t>The Tree Classifier Algorithm is the best for Machine Learning for this dataset </a:t>
            </a:r>
          </a:p>
          <a:p>
            <a:pPr>
              <a:lnSpc>
                <a:spcPct val="100000"/>
              </a:lnSpc>
              <a:spcBef>
                <a:spcPts val="1400"/>
              </a:spcBef>
            </a:pPr>
            <a:r>
              <a:rPr lang="en-US" dirty="0">
                <a:latin typeface="Arial" panose="020B0604020202020204" pitchFamily="34" charset="0"/>
                <a:cs typeface="Arial" panose="020B0604020202020204" pitchFamily="34" charset="0"/>
              </a:rPr>
              <a:t>Low weighted payloads perform better than the heavier payloads </a:t>
            </a:r>
          </a:p>
          <a:p>
            <a:pPr>
              <a:lnSpc>
                <a:spcPct val="100000"/>
              </a:lnSpc>
              <a:spcBef>
                <a:spcPts val="1400"/>
              </a:spcBef>
            </a:pPr>
            <a:r>
              <a:rPr lang="en-US" dirty="0">
                <a:latin typeface="Arial" panose="020B0604020202020204" pitchFamily="34" charset="0"/>
                <a:cs typeface="Arial" panose="020B0604020202020204" pitchFamily="34" charset="0"/>
              </a:rPr>
              <a:t>The success rates for SpaceX launches is directly proportional time in years they will eventually perfect the launches </a:t>
            </a:r>
          </a:p>
          <a:p>
            <a:pPr>
              <a:lnSpc>
                <a:spcPct val="100000"/>
              </a:lnSpc>
              <a:spcBef>
                <a:spcPts val="1400"/>
              </a:spcBef>
            </a:pPr>
            <a:r>
              <a:rPr lang="en-US" dirty="0">
                <a:latin typeface="Arial" panose="020B0604020202020204" pitchFamily="34" charset="0"/>
                <a:cs typeface="Arial" panose="020B0604020202020204" pitchFamily="34" charset="0"/>
              </a:rPr>
              <a:t>We can see that KSC LC-39A had the most successful launches from all the sites </a:t>
            </a:r>
          </a:p>
          <a:p>
            <a:pPr>
              <a:lnSpc>
                <a:spcPct val="100000"/>
              </a:lnSpc>
              <a:spcBef>
                <a:spcPts val="1400"/>
              </a:spcBef>
            </a:pPr>
            <a:r>
              <a:rPr lang="en-US" dirty="0">
                <a:latin typeface="Arial" panose="020B0604020202020204" pitchFamily="34" charset="0"/>
                <a:cs typeface="Arial" panose="020B0604020202020204" pitchFamily="34" charset="0"/>
              </a:rPr>
              <a:t>Orbit GEO,HEO,SSO,ES-L1 has the best Success Rate</a:t>
            </a:r>
            <a:endParaRPr lang="en-US" dirty="0">
              <a:solidFill>
                <a:schemeClr val="accent3">
                  <a:lumMod val="25000"/>
                </a:schemeClr>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163416" y="55630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Conclusions</a:t>
            </a:r>
            <a:endParaRPr lang="en-US" u="sng" dirty="0">
              <a:solidFill>
                <a:schemeClr val="tx1">
                  <a:lumMod val="95000"/>
                </a:schemeClr>
              </a:solidFill>
            </a:endParaRPr>
          </a:p>
        </p:txBody>
      </p:sp>
      <p:pic>
        <p:nvPicPr>
          <p:cNvPr id="3" name="Picture 2">
            <a:extLst>
              <a:ext uri="{FF2B5EF4-FFF2-40B4-BE49-F238E27FC236}">
                <a16:creationId xmlns:a16="http://schemas.microsoft.com/office/drawing/2014/main" id="{91236B1A-2DDF-4A3F-98FF-34C4D381E3F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067328" y="1245934"/>
            <a:ext cx="4509707" cy="4637340"/>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237843" y="1714499"/>
            <a:ext cx="10515600" cy="4351337"/>
          </a:xfrm>
          <a:prstGeom prst="rect">
            <a:avLst/>
          </a:prstGeom>
        </p:spPr>
        <p:txBody>
          <a:bodyPr>
            <a:normAutofit/>
          </a:bodyPr>
          <a:lstStyle/>
          <a:p>
            <a:pPr>
              <a:lnSpc>
                <a:spcPct val="100000"/>
              </a:lnSpc>
              <a:spcBef>
                <a:spcPts val="1400"/>
              </a:spcBef>
            </a:pPr>
            <a:r>
              <a:rPr lang="en-IN" sz="4000" dirty="0">
                <a:latin typeface="Arial" panose="020B0604020202020204" pitchFamily="34" charset="0"/>
                <a:cs typeface="Arial" panose="020B0604020202020204" pitchFamily="34" charset="0"/>
              </a:rPr>
              <a:t>Haversine formula </a:t>
            </a:r>
          </a:p>
          <a:p>
            <a:pPr>
              <a:lnSpc>
                <a:spcPct val="100000"/>
              </a:lnSpc>
              <a:spcBef>
                <a:spcPts val="1400"/>
              </a:spcBef>
            </a:pPr>
            <a:r>
              <a:rPr lang="en-IN" sz="4000" dirty="0" err="1">
                <a:latin typeface="Arial" panose="020B0604020202020204" pitchFamily="34" charset="0"/>
                <a:cs typeface="Arial" panose="020B0604020202020204" pitchFamily="34" charset="0"/>
              </a:rPr>
              <a:t>ADGGoogleMaps</a:t>
            </a:r>
            <a:r>
              <a:rPr lang="en-IN" sz="4000" dirty="0">
                <a:latin typeface="Arial" panose="020B0604020202020204" pitchFamily="34" charset="0"/>
                <a:cs typeface="Arial" panose="020B0604020202020204" pitchFamily="34" charset="0"/>
              </a:rPr>
              <a:t> Module (not used but created) </a:t>
            </a:r>
          </a:p>
          <a:p>
            <a:pPr>
              <a:lnSpc>
                <a:spcPct val="100000"/>
              </a:lnSpc>
              <a:spcBef>
                <a:spcPts val="1400"/>
              </a:spcBef>
            </a:pPr>
            <a:r>
              <a:rPr lang="en-IN" sz="4000" dirty="0">
                <a:latin typeface="Arial" panose="020B0604020202020204" pitchFamily="34" charset="0"/>
                <a:cs typeface="Arial" panose="020B0604020202020204" pitchFamily="34" charset="0"/>
              </a:rPr>
              <a:t>Module </a:t>
            </a:r>
            <a:r>
              <a:rPr lang="en-IN" sz="4000" dirty="0" err="1">
                <a:latin typeface="Arial" panose="020B0604020202020204" pitchFamily="34" charset="0"/>
                <a:cs typeface="Arial" panose="020B0604020202020204" pitchFamily="34" charset="0"/>
              </a:rPr>
              <a:t>sqlserver</a:t>
            </a:r>
            <a:r>
              <a:rPr lang="en-IN" sz="4000" dirty="0">
                <a:latin typeface="Arial" panose="020B0604020202020204" pitchFamily="34" charset="0"/>
                <a:cs typeface="Arial" panose="020B0604020202020204" pitchFamily="34" charset="0"/>
              </a:rPr>
              <a:t> (ADGSQLSERVER) </a:t>
            </a:r>
          </a:p>
          <a:p>
            <a:pPr>
              <a:lnSpc>
                <a:spcPct val="100000"/>
              </a:lnSpc>
              <a:spcBef>
                <a:spcPts val="1400"/>
              </a:spcBef>
            </a:pPr>
            <a:r>
              <a:rPr lang="en-IN" sz="4000" dirty="0">
                <a:latin typeface="Arial" panose="020B0604020202020204" pitchFamily="34" charset="0"/>
                <a:cs typeface="Arial" panose="020B0604020202020204" pitchFamily="34" charset="0"/>
              </a:rPr>
              <a:t>PythonAnywhere 24/7 dashboard</a:t>
            </a:r>
            <a:endParaRPr lang="en-US" sz="4000" dirty="0">
              <a:solidFill>
                <a:schemeClr val="accent3">
                  <a:lumMod val="25000"/>
                </a:schemeClr>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1237843"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lumMod val="95000"/>
                  </a:schemeClr>
                </a:solidFill>
                <a:latin typeface="Abadi"/>
              </a:rPr>
              <a:t>Appendix</a:t>
            </a:r>
            <a:endParaRPr lang="en-US" u="sng" dirty="0">
              <a:solidFill>
                <a:schemeClr val="tx1">
                  <a:lumMod val="95000"/>
                </a:schemeClr>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813174"/>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chemeClr val="tx2">
                    <a:lumMod val="20000"/>
                    <a:lumOff val="80000"/>
                  </a:schemeClr>
                </a:solidFill>
                <a:latin typeface="Abadi"/>
              </a:rPr>
              <a:t>Executive Summary</a:t>
            </a:r>
          </a:p>
          <a:p>
            <a:pPr>
              <a:lnSpc>
                <a:spcPct val="120000"/>
              </a:lnSpc>
              <a:spcBef>
                <a:spcPts val="1400"/>
              </a:spcBef>
            </a:pPr>
            <a:r>
              <a:rPr lang="en-US" sz="8800" dirty="0">
                <a:solidFill>
                  <a:schemeClr val="tx2">
                    <a:lumMod val="20000"/>
                    <a:lumOff val="80000"/>
                  </a:schemeClr>
                </a:solidFill>
                <a:latin typeface="Abadi"/>
              </a:rPr>
              <a:t>Data collection methodology:</a:t>
            </a:r>
          </a:p>
          <a:p>
            <a:pPr lvl="1">
              <a:lnSpc>
                <a:spcPct val="120000"/>
              </a:lnSpc>
              <a:spcBef>
                <a:spcPts val="1400"/>
              </a:spcBef>
              <a:buFont typeface="Wingdings" panose="05000000000000000000" pitchFamily="2" charset="2"/>
              <a:buChar char="Ø"/>
            </a:pPr>
            <a:r>
              <a:rPr lang="en-US" sz="7600" dirty="0">
                <a:solidFill>
                  <a:schemeClr val="tx2">
                    <a:lumMod val="20000"/>
                    <a:lumOff val="80000"/>
                  </a:schemeClr>
                </a:solidFill>
                <a:latin typeface="Abadi"/>
              </a:rPr>
              <a:t>SpaceX Rest API </a:t>
            </a:r>
          </a:p>
          <a:p>
            <a:pPr lvl="1">
              <a:lnSpc>
                <a:spcPct val="120000"/>
              </a:lnSpc>
              <a:spcBef>
                <a:spcPts val="1400"/>
              </a:spcBef>
              <a:buFont typeface="Wingdings" panose="05000000000000000000" pitchFamily="2" charset="2"/>
              <a:buChar char="Ø"/>
            </a:pPr>
            <a:r>
              <a:rPr lang="en-US" sz="7600" dirty="0">
                <a:solidFill>
                  <a:schemeClr val="tx2">
                    <a:lumMod val="20000"/>
                    <a:lumOff val="80000"/>
                  </a:schemeClr>
                </a:solidFill>
                <a:latin typeface="Abadi"/>
              </a:rPr>
              <a:t>(Web Scrapping) from </a:t>
            </a:r>
            <a:r>
              <a:rPr lang="en-US" sz="7600" dirty="0">
                <a:solidFill>
                  <a:schemeClr val="tx2">
                    <a:lumMod val="20000"/>
                    <a:lumOff val="80000"/>
                  </a:schemeClr>
                </a:solidFill>
                <a:latin typeface="Abadi"/>
                <a:hlinkClick r:id="rId3"/>
              </a:rPr>
              <a:t>Wikipedia</a:t>
            </a:r>
            <a:endParaRPr lang="en-US" sz="7600" dirty="0">
              <a:solidFill>
                <a:schemeClr val="tx2">
                  <a:lumMod val="20000"/>
                  <a:lumOff val="80000"/>
                </a:schemeClr>
              </a:solidFill>
              <a:latin typeface="Abadi"/>
            </a:endParaRPr>
          </a:p>
          <a:p>
            <a:pPr>
              <a:lnSpc>
                <a:spcPct val="120000"/>
              </a:lnSpc>
              <a:spcBef>
                <a:spcPts val="1400"/>
              </a:spcBef>
            </a:pPr>
            <a:r>
              <a:rPr lang="en-US" sz="8800" dirty="0">
                <a:solidFill>
                  <a:schemeClr val="tx2">
                    <a:lumMod val="20000"/>
                    <a:lumOff val="80000"/>
                  </a:schemeClr>
                </a:solidFill>
                <a:latin typeface="Abadi"/>
              </a:rPr>
              <a:t>Perform data wrangling (Transforming data for Machine Learning)</a:t>
            </a:r>
          </a:p>
          <a:p>
            <a:pPr lvl="1">
              <a:lnSpc>
                <a:spcPct val="120000"/>
              </a:lnSpc>
              <a:spcBef>
                <a:spcPts val="1400"/>
              </a:spcBef>
              <a:buFont typeface="Wingdings" panose="05000000000000000000" pitchFamily="2" charset="2"/>
              <a:buChar char="Ø"/>
            </a:pPr>
            <a:r>
              <a:rPr lang="en-US" sz="7600" dirty="0">
                <a:solidFill>
                  <a:schemeClr val="tx2">
                    <a:lumMod val="20000"/>
                    <a:lumOff val="80000"/>
                  </a:schemeClr>
                </a:solidFill>
                <a:latin typeface="Abadi"/>
              </a:rPr>
              <a:t>One hot encoding data fields for Machine Learning and dropping irrelevant columns</a:t>
            </a:r>
          </a:p>
          <a:p>
            <a:pPr>
              <a:lnSpc>
                <a:spcPct val="120000"/>
              </a:lnSpc>
              <a:spcBef>
                <a:spcPts val="1400"/>
              </a:spcBef>
            </a:pPr>
            <a:r>
              <a:rPr lang="en-US" sz="8800" dirty="0">
                <a:solidFill>
                  <a:schemeClr val="tx2">
                    <a:lumMod val="20000"/>
                    <a:lumOff val="80000"/>
                  </a:schemeClr>
                </a:solidFill>
                <a:latin typeface="Abadi"/>
              </a:rPr>
              <a:t>Perform exploratory data analysis (EDA) using visualization and SQL</a:t>
            </a:r>
          </a:p>
          <a:p>
            <a:pPr lvl="1">
              <a:lnSpc>
                <a:spcPct val="120000"/>
              </a:lnSpc>
              <a:spcBef>
                <a:spcPts val="1400"/>
              </a:spcBef>
              <a:buFont typeface="Wingdings" panose="05000000000000000000" pitchFamily="2" charset="2"/>
              <a:buChar char="Ø"/>
            </a:pPr>
            <a:r>
              <a:rPr lang="en-US" sz="8400" dirty="0">
                <a:solidFill>
                  <a:schemeClr val="tx2">
                    <a:lumMod val="20000"/>
                    <a:lumOff val="80000"/>
                  </a:schemeClr>
                </a:solidFill>
                <a:latin typeface="Abadi"/>
              </a:rPr>
              <a:t>Plotting Scatter graphs, Bar graphs to show relationships between variables to detect any pattern</a:t>
            </a:r>
          </a:p>
          <a:p>
            <a:pPr>
              <a:lnSpc>
                <a:spcPct val="120000"/>
              </a:lnSpc>
              <a:spcBef>
                <a:spcPts val="1400"/>
              </a:spcBef>
            </a:pPr>
            <a:r>
              <a:rPr lang="en-US" sz="8800" dirty="0">
                <a:solidFill>
                  <a:schemeClr val="tx2">
                    <a:lumMod val="20000"/>
                    <a:lumOff val="80000"/>
                  </a:schemeClr>
                </a:solidFill>
                <a:latin typeface="Abadi"/>
              </a:rPr>
              <a:t>Perform interactive visual analytics using Folium and </a:t>
            </a:r>
            <a:r>
              <a:rPr lang="en-US" sz="8800" dirty="0" err="1">
                <a:solidFill>
                  <a:schemeClr val="tx2">
                    <a:lumMod val="20000"/>
                    <a:lumOff val="80000"/>
                  </a:schemeClr>
                </a:solidFill>
                <a:latin typeface="Abadi"/>
              </a:rPr>
              <a:t>Plotly</a:t>
            </a:r>
            <a:r>
              <a:rPr lang="en-US" sz="8800" dirty="0">
                <a:solidFill>
                  <a:schemeClr val="tx2">
                    <a:lumMod val="20000"/>
                    <a:lumOff val="80000"/>
                  </a:schemeClr>
                </a:solidFill>
                <a:latin typeface="Abadi"/>
              </a:rPr>
              <a:t> Dash</a:t>
            </a:r>
          </a:p>
          <a:p>
            <a:pPr>
              <a:lnSpc>
                <a:spcPct val="120000"/>
              </a:lnSpc>
              <a:spcBef>
                <a:spcPts val="1400"/>
              </a:spcBef>
            </a:pPr>
            <a:r>
              <a:rPr lang="en-US" sz="8800" dirty="0">
                <a:solidFill>
                  <a:schemeClr val="tx2">
                    <a:lumMod val="20000"/>
                    <a:lumOff val="80000"/>
                  </a:schemeClr>
                </a:solidFill>
                <a:latin typeface="Abadi"/>
              </a:rPr>
              <a:t>Perform predictive analysis using classification models</a:t>
            </a:r>
          </a:p>
          <a:p>
            <a:pPr lvl="1">
              <a:lnSpc>
                <a:spcPct val="120000"/>
              </a:lnSpc>
              <a:spcBef>
                <a:spcPts val="1400"/>
              </a:spcBef>
              <a:buFont typeface="Wingdings" panose="05000000000000000000" pitchFamily="2" charset="2"/>
              <a:buChar char="Ø"/>
            </a:pPr>
            <a:r>
              <a:rPr lang="en-US" sz="7600" dirty="0">
                <a:solidFill>
                  <a:schemeClr val="tx2">
                    <a:lumMod val="20000"/>
                    <a:lumOff val="8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26412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2">
                    <a:lumMod val="20000"/>
                    <a:lumOff val="80000"/>
                  </a:schemeClr>
                </a:solidFill>
                <a:latin typeface="Arial" panose="020B0604020202020204" pitchFamily="34" charset="0"/>
                <a:cs typeface="Arial" panose="020B0604020202020204" pitchFamily="34" charset="0"/>
              </a:rPr>
              <a:t>Methodology</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084524"/>
            <a:ext cx="10515600" cy="4351338"/>
          </a:xfrm>
          <a:prstGeom prst="rect">
            <a:avLst/>
          </a:prstGeom>
        </p:spPr>
        <p:txBody>
          <a:bodyPr/>
          <a:lstStyle/>
          <a:p>
            <a:pPr>
              <a:lnSpc>
                <a:spcPct val="100000"/>
              </a:lnSpc>
              <a:spcBef>
                <a:spcPts val="1400"/>
              </a:spcBef>
            </a:pPr>
            <a:r>
              <a:rPr lang="en-US" sz="2200" dirty="0">
                <a:solidFill>
                  <a:schemeClr val="tx2">
                    <a:lumMod val="20000"/>
                    <a:lumOff val="80000"/>
                  </a:schemeClr>
                </a:solidFill>
                <a:latin typeface="Abadi" panose="020B0604020104020204" pitchFamily="34" charset="0"/>
              </a:rPr>
              <a:t>They following datasets were collected by</a:t>
            </a:r>
          </a:p>
          <a:p>
            <a:pPr lvl="1">
              <a:lnSpc>
                <a:spcPct val="100000"/>
              </a:lnSpc>
              <a:spcBef>
                <a:spcPts val="1400"/>
              </a:spcBef>
            </a:pPr>
            <a:r>
              <a:rPr lang="en-US" sz="1800" dirty="0">
                <a:latin typeface="Arial" panose="020B0604020202020204" pitchFamily="34" charset="0"/>
                <a:cs typeface="Arial" panose="020B0604020202020204" pitchFamily="34" charset="0"/>
              </a:rPr>
              <a:t>We worked with SpaceX launch data that is gathered from the SpaceX REST API. </a:t>
            </a:r>
          </a:p>
          <a:p>
            <a:pPr lvl="1">
              <a:lnSpc>
                <a:spcPct val="100000"/>
              </a:lnSpc>
              <a:spcBef>
                <a:spcPts val="1400"/>
              </a:spcBef>
            </a:pPr>
            <a:r>
              <a:rPr lang="en-US" sz="1800" dirty="0">
                <a:latin typeface="Arial" panose="020B0604020202020204" pitchFamily="34" charset="0"/>
                <a:cs typeface="Arial" panose="020B0604020202020204" pitchFamily="34" charset="0"/>
              </a:rPr>
              <a:t>This API will give us data about launches, including information about the rocket used, payload delivered, launch specifications, landing specifications, and landing outcome. </a:t>
            </a:r>
          </a:p>
          <a:p>
            <a:pPr lvl="1">
              <a:lnSpc>
                <a:spcPct val="100000"/>
              </a:lnSpc>
              <a:spcBef>
                <a:spcPts val="1400"/>
              </a:spcBef>
            </a:pPr>
            <a:r>
              <a:rPr lang="en-US" sz="1800" dirty="0">
                <a:latin typeface="Arial" panose="020B0604020202020204" pitchFamily="34" charset="0"/>
                <a:cs typeface="Arial" panose="020B0604020202020204" pitchFamily="34" charset="0"/>
              </a:rPr>
              <a:t>Our goal is to use this data to predict whether SpaceX will attempt to land a rocket or not. </a:t>
            </a:r>
          </a:p>
          <a:p>
            <a:pPr lvl="1">
              <a:lnSpc>
                <a:spcPct val="100000"/>
              </a:lnSpc>
              <a:spcBef>
                <a:spcPts val="1400"/>
              </a:spcBef>
            </a:pPr>
            <a:r>
              <a:rPr lang="en-US" sz="1800" dirty="0">
                <a:latin typeface="Arial" panose="020B0604020202020204" pitchFamily="34" charset="0"/>
                <a:cs typeface="Arial" panose="020B0604020202020204" pitchFamily="34" charset="0"/>
              </a:rPr>
              <a:t>The SpaceX REST API endpoints, or URL, starts with api.spacexdata.com/v4/. </a:t>
            </a:r>
          </a:p>
          <a:p>
            <a:pPr lvl="1">
              <a:lnSpc>
                <a:spcPct val="100000"/>
              </a:lnSpc>
              <a:spcBef>
                <a:spcPts val="1400"/>
              </a:spcBef>
            </a:pPr>
            <a:r>
              <a:rPr lang="en-US" sz="1800" dirty="0">
                <a:latin typeface="Arial" panose="020B0604020202020204" pitchFamily="34" charset="0"/>
                <a:cs typeface="Arial" panose="020B0604020202020204" pitchFamily="34" charset="0"/>
              </a:rPr>
              <a:t>Another popular data source for obtaining Falcon 9 Launch data is web scraping Wikipedia using </a:t>
            </a:r>
            <a:r>
              <a:rPr lang="en-US" sz="1800" dirty="0" err="1">
                <a:latin typeface="Arial" panose="020B0604020202020204" pitchFamily="34" charset="0"/>
                <a:cs typeface="Arial" panose="020B0604020202020204" pitchFamily="34" charset="0"/>
              </a:rPr>
              <a:t>BeautifulSoup</a:t>
            </a:r>
            <a:r>
              <a:rPr lang="en-US" sz="1800" dirty="0">
                <a:latin typeface="Arial" panose="020B0604020202020204" pitchFamily="34" charset="0"/>
                <a:cs typeface="Arial" panose="020B0604020202020204" pitchFamily="34" charset="0"/>
              </a:rPr>
              <a:t>.</a:t>
            </a:r>
            <a:endParaRPr lang="en-US" sz="1800" dirty="0">
              <a:solidFill>
                <a:schemeClr val="tx2">
                  <a:lumMod val="20000"/>
                  <a:lumOff val="80000"/>
                </a:schemeClr>
              </a:solidFill>
              <a:latin typeface="Arial" panose="020B0604020202020204" pitchFamily="34" charset="0"/>
              <a:cs typeface="Arial" panose="020B0604020202020204" pitchFamily="34" charset="0"/>
            </a:endParaRPr>
          </a:p>
          <a:p>
            <a:pPr marL="0" indent="0">
              <a:lnSpc>
                <a:spcPct val="100000"/>
              </a:lnSpc>
              <a:spcBef>
                <a:spcPts val="1400"/>
              </a:spcBef>
              <a:buNone/>
            </a:pPr>
            <a:endParaRPr lang="en-US" sz="2200" dirty="0">
              <a:solidFill>
                <a:schemeClr val="tx2">
                  <a:lumMod val="20000"/>
                  <a:lumOff val="80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2">
                    <a:lumMod val="20000"/>
                    <a:lumOff val="80000"/>
                  </a:schemeClr>
                </a:solidFill>
                <a:latin typeface="Abadi"/>
              </a:rPr>
              <a:t>Data Collection</a:t>
            </a:r>
            <a:endParaRPr lang="en-US" u="sng" dirty="0">
              <a:solidFill>
                <a:schemeClr val="tx2">
                  <a:lumMod val="20000"/>
                  <a:lumOff val="80000"/>
                </a:schemeClr>
              </a:solidFill>
            </a:endParaRPr>
          </a:p>
        </p:txBody>
      </p:sp>
      <p:pic>
        <p:nvPicPr>
          <p:cNvPr id="3" name="Picture 2">
            <a:extLst>
              <a:ext uri="{FF2B5EF4-FFF2-40B4-BE49-F238E27FC236}">
                <a16:creationId xmlns:a16="http://schemas.microsoft.com/office/drawing/2014/main" id="{03E71F34-8C33-4770-A186-7D74DBFAB3EA}"/>
              </a:ext>
            </a:extLst>
          </p:cNvPr>
          <p:cNvPicPr>
            <a:picLocks noChangeAspect="1"/>
          </p:cNvPicPr>
          <p:nvPr/>
        </p:nvPicPr>
        <p:blipFill>
          <a:blip r:embed="rId2">
            <a:clrChange>
              <a:clrFrom>
                <a:srgbClr val="1C4E92"/>
              </a:clrFrom>
              <a:clrTo>
                <a:srgbClr val="1C4E92">
                  <a:alpha val="0"/>
                </a:srgbClr>
              </a:clrTo>
            </a:clrChang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2602479" y="4426642"/>
            <a:ext cx="7220958" cy="2257740"/>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2">
                    <a:lumMod val="20000"/>
                    <a:lumOff val="80000"/>
                  </a:schemeClr>
                </a:solidFill>
                <a:latin typeface="Abadi"/>
              </a:rPr>
              <a:t>Data Collection – SpaceX API</a:t>
            </a:r>
          </a:p>
        </p:txBody>
      </p:sp>
      <p:pic>
        <p:nvPicPr>
          <p:cNvPr id="7" name="Picture 6">
            <a:extLst>
              <a:ext uri="{FF2B5EF4-FFF2-40B4-BE49-F238E27FC236}">
                <a16:creationId xmlns:a16="http://schemas.microsoft.com/office/drawing/2014/main" id="{00179D12-C878-46D7-A664-EC7DE229CE51}"/>
              </a:ext>
            </a:extLst>
          </p:cNvPr>
          <p:cNvPicPr>
            <a:picLocks noChangeAspect="1"/>
          </p:cNvPicPr>
          <p:nvPr/>
        </p:nvPicPr>
        <p:blipFill>
          <a:blip r:embed="rId2">
            <a:clrChange>
              <a:clrFrom>
                <a:srgbClr val="44546A"/>
              </a:clrFrom>
              <a:clrTo>
                <a:srgbClr val="44546A">
                  <a:alpha val="0"/>
                </a:srgbClr>
              </a:clrTo>
            </a:clrChange>
          </a:blip>
          <a:stretch>
            <a:fillRect/>
          </a:stretch>
        </p:blipFill>
        <p:spPr>
          <a:xfrm>
            <a:off x="966072" y="1229679"/>
            <a:ext cx="4208162" cy="4653595"/>
          </a:xfrm>
          <a:prstGeom prst="rect">
            <a:avLst/>
          </a:prstGeom>
        </p:spPr>
      </p:pic>
      <p:pic>
        <p:nvPicPr>
          <p:cNvPr id="9" name="Picture 8">
            <a:extLst>
              <a:ext uri="{FF2B5EF4-FFF2-40B4-BE49-F238E27FC236}">
                <a16:creationId xmlns:a16="http://schemas.microsoft.com/office/drawing/2014/main" id="{BDC9CEDE-F417-4B14-98D5-4D2A0B492CE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14261" y="1087700"/>
            <a:ext cx="5707125" cy="5231650"/>
          </a:xfrm>
          <a:prstGeom prst="rect">
            <a:avLst/>
          </a:prstGeom>
        </p:spPr>
      </p:pic>
      <p:sp>
        <p:nvSpPr>
          <p:cNvPr id="2" name="TextBox 1">
            <a:extLst>
              <a:ext uri="{FF2B5EF4-FFF2-40B4-BE49-F238E27FC236}">
                <a16:creationId xmlns:a16="http://schemas.microsoft.com/office/drawing/2014/main" id="{8A4EA111-0B6B-420A-8AAA-3C91ED849BC1}"/>
              </a:ext>
            </a:extLst>
          </p:cNvPr>
          <p:cNvSpPr txBox="1"/>
          <p:nvPr/>
        </p:nvSpPr>
        <p:spPr>
          <a:xfrm>
            <a:off x="1741083" y="5975498"/>
            <a:ext cx="2658139" cy="382772"/>
          </a:xfrm>
          <a:prstGeom prst="rect">
            <a:avLst/>
          </a:prstGeom>
          <a:noFill/>
        </p:spPr>
        <p:txBody>
          <a:bodyPr wrap="square" rtlCol="0">
            <a:spAutoFit/>
          </a:bodyPr>
          <a:lstStyle/>
          <a:p>
            <a:r>
              <a:rPr lang="en-US" dirty="0">
                <a:hlinkClick r:id="rId4"/>
              </a:rPr>
              <a:t>GitHub URL to Notebook</a:t>
            </a:r>
            <a:endParaRPr lang="en-IN"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C7DDB"/>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2">
                    <a:lumMod val="20000"/>
                    <a:lumOff val="80000"/>
                  </a:schemeClr>
                </a:solidFill>
                <a:latin typeface="Abadi"/>
              </a:rPr>
              <a:t>Data Collection - Scrapping</a:t>
            </a:r>
            <a:endParaRPr lang="en-US" u="sng" dirty="0">
              <a:solidFill>
                <a:schemeClr val="tx2">
                  <a:lumMod val="20000"/>
                  <a:lumOff val="80000"/>
                </a:schemeClr>
              </a:solidFill>
            </a:endParaRPr>
          </a:p>
        </p:txBody>
      </p:sp>
      <p:pic>
        <p:nvPicPr>
          <p:cNvPr id="7" name="Picture 6">
            <a:extLst>
              <a:ext uri="{FF2B5EF4-FFF2-40B4-BE49-F238E27FC236}">
                <a16:creationId xmlns:a16="http://schemas.microsoft.com/office/drawing/2014/main" id="{92C7D69E-9286-4B0D-AA2E-7C9B330A5130}"/>
              </a:ext>
            </a:extLst>
          </p:cNvPr>
          <p:cNvPicPr>
            <a:picLocks noChangeAspect="1"/>
          </p:cNvPicPr>
          <p:nvPr/>
        </p:nvPicPr>
        <p:blipFill>
          <a:blip r:embed="rId2">
            <a:clrChange>
              <a:clrFrom>
                <a:srgbClr val="44546A"/>
              </a:clrFrom>
              <a:clrTo>
                <a:srgbClr val="44546A">
                  <a:alpha val="0"/>
                </a:srgbClr>
              </a:clrTo>
            </a:clrChange>
          </a:blip>
          <a:stretch>
            <a:fillRect/>
          </a:stretch>
        </p:blipFill>
        <p:spPr>
          <a:xfrm>
            <a:off x="922411" y="1604026"/>
            <a:ext cx="4591602" cy="4279248"/>
          </a:xfrm>
          <a:prstGeom prst="rect">
            <a:avLst/>
          </a:prstGeom>
        </p:spPr>
      </p:pic>
      <p:pic>
        <p:nvPicPr>
          <p:cNvPr id="9" name="Picture 8">
            <a:extLst>
              <a:ext uri="{FF2B5EF4-FFF2-40B4-BE49-F238E27FC236}">
                <a16:creationId xmlns:a16="http://schemas.microsoft.com/office/drawing/2014/main" id="{95435E0F-59A9-423D-8815-01487E24873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682435" y="1240098"/>
            <a:ext cx="5587154" cy="5382745"/>
          </a:xfrm>
          <a:prstGeom prst="rect">
            <a:avLst/>
          </a:prstGeom>
        </p:spPr>
      </p:pic>
      <p:sp>
        <p:nvSpPr>
          <p:cNvPr id="2" name="TextBox 1">
            <a:extLst>
              <a:ext uri="{FF2B5EF4-FFF2-40B4-BE49-F238E27FC236}">
                <a16:creationId xmlns:a16="http://schemas.microsoft.com/office/drawing/2014/main" id="{5BA1DDE4-ED40-4EFE-8E17-ACC4CC082E94}"/>
              </a:ext>
            </a:extLst>
          </p:cNvPr>
          <p:cNvSpPr txBox="1"/>
          <p:nvPr/>
        </p:nvSpPr>
        <p:spPr>
          <a:xfrm>
            <a:off x="1915723" y="5883274"/>
            <a:ext cx="2604977" cy="369332"/>
          </a:xfrm>
          <a:prstGeom prst="rect">
            <a:avLst/>
          </a:prstGeom>
          <a:noFill/>
        </p:spPr>
        <p:txBody>
          <a:bodyPr wrap="square" rtlCol="0">
            <a:spAutoFit/>
          </a:bodyPr>
          <a:lstStyle/>
          <a:p>
            <a:r>
              <a:rPr lang="en-US" dirty="0">
                <a:hlinkClick r:id="rId4"/>
              </a:rPr>
              <a:t>GitHub URL to Notebook</a:t>
            </a:r>
            <a:endParaRPr lang="en-IN" dirty="0"/>
          </a:p>
        </p:txBody>
      </p:sp>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722</TotalTime>
  <Words>2547</Words>
  <Application>Microsoft Office PowerPoint</Application>
  <PresentationFormat>Widescreen</PresentationFormat>
  <Paragraphs>329</Paragraphs>
  <Slides>47</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47</vt:i4>
      </vt:variant>
    </vt:vector>
  </HeadingPairs>
  <TitlesOfParts>
    <vt:vector size="58" baseType="lpstr">
      <vt:lpstr>IBM Plex Mono Text</vt:lpstr>
      <vt:lpstr>ibm-plex-sans</vt:lpstr>
      <vt:lpstr>Abadi</vt:lpstr>
      <vt:lpstr>Arial</vt:lpstr>
      <vt:lpstr>Calibri</vt:lpstr>
      <vt:lpstr>Calibri Light</vt:lpstr>
      <vt:lpstr>IBM Plex Mono SemiBold</vt:lpstr>
      <vt:lpstr>Tw Cen MT</vt:lpstr>
      <vt:lpstr>Wingdings</vt:lpstr>
      <vt:lpstr>Custom Design</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Sandesh Yadav</cp:lastModifiedBy>
  <cp:revision>210</cp:revision>
  <dcterms:created xsi:type="dcterms:W3CDTF">2021-04-29T18:58:34Z</dcterms:created>
  <dcterms:modified xsi:type="dcterms:W3CDTF">2021-12-06T17:55:26Z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